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288" r:id="rId43"/>
    <p:sldId id="28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292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298" r:id="rId65"/>
    <p:sldId id="400" r:id="rId66"/>
    <p:sldId id="401" r:id="rId67"/>
    <p:sldId id="402" r:id="rId68"/>
    <p:sldId id="399" r:id="rId69"/>
    <p:sldId id="299" r:id="rId70"/>
    <p:sldId id="301" r:id="rId71"/>
    <p:sldId id="300" r:id="rId72"/>
    <p:sldId id="302" r:id="rId73"/>
    <p:sldId id="303" r:id="rId74"/>
    <p:sldId id="304" r:id="rId75"/>
    <p:sldId id="305" r:id="rId76"/>
    <p:sldId id="306" r:id="rId77"/>
    <p:sldId id="307" r:id="rId78"/>
    <p:sldId id="308" r:id="rId79"/>
    <p:sldId id="309" r:id="rId80"/>
    <p:sldId id="310" r:id="rId81"/>
    <p:sldId id="311" r:id="rId82"/>
    <p:sldId id="312" r:id="rId83"/>
    <p:sldId id="313" r:id="rId84"/>
    <p:sldId id="314" r:id="rId85"/>
    <p:sldId id="315" r:id="rId86"/>
    <p:sldId id="316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327" r:id="rId98"/>
    <p:sldId id="328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336" r:id="rId107"/>
    <p:sldId id="337" r:id="rId108"/>
    <p:sldId id="338" r:id="rId109"/>
    <p:sldId id="339" r:id="rId110"/>
    <p:sldId id="340" r:id="rId111"/>
    <p:sldId id="341" r:id="rId112"/>
    <p:sldId id="342" r:id="rId113"/>
    <p:sldId id="343" r:id="rId114"/>
    <p:sldId id="344" r:id="rId115"/>
    <p:sldId id="345" r:id="rId116"/>
    <p:sldId id="346" r:id="rId117"/>
    <p:sldId id="347" r:id="rId118"/>
    <p:sldId id="348" r:id="rId119"/>
    <p:sldId id="349" r:id="rId120"/>
    <p:sldId id="350" r:id="rId121"/>
    <p:sldId id="351" r:id="rId122"/>
    <p:sldId id="352" r:id="rId123"/>
    <p:sldId id="354" r:id="rId124"/>
    <p:sldId id="355" r:id="rId125"/>
    <p:sldId id="356" r:id="rId126"/>
    <p:sldId id="357" r:id="rId127"/>
    <p:sldId id="358" r:id="rId128"/>
    <p:sldId id="353" r:id="rId129"/>
    <p:sldId id="359" r:id="rId130"/>
    <p:sldId id="360" r:id="rId131"/>
    <p:sldId id="361" r:id="rId132"/>
    <p:sldId id="362" r:id="rId133"/>
    <p:sldId id="363" r:id="rId134"/>
    <p:sldId id="364" r:id="rId135"/>
    <p:sldId id="365" r:id="rId136"/>
    <p:sldId id="366" r:id="rId137"/>
    <p:sldId id="367" r:id="rId138"/>
    <p:sldId id="368" r:id="rId139"/>
    <p:sldId id="369" r:id="rId140"/>
    <p:sldId id="297" r:id="rId1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8"/>
    <p:restoredTop sz="84884"/>
  </p:normalViewPr>
  <p:slideViewPr>
    <p:cSldViewPr snapToGrid="0" snapToObjects="1">
      <p:cViewPr varScale="1">
        <p:scale>
          <a:sx n="93" d="100"/>
          <a:sy n="93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CAD9C-D4C4-9947-BBD1-983B5EE07765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BBA6F-B432-6D4B-8B97-C6D022BF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9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BBA6F-B432-6D4B-8B97-C6D022BFF1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BBA6F-B432-6D4B-8B97-C6D022BFF1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6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3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5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1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5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2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53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4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36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3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A92E-96CE-FE4A-94F9-263843D56581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C8F47D-330D-9747-A465-50E8AEFDF5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34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beej.us/guide/bgnet/htm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8E8B-61C0-EF4E-BA7F-8F7F0A9E3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334 / CS 534</a:t>
            </a:r>
            <a:br>
              <a:rPr lang="en-US" dirty="0"/>
            </a:br>
            <a:r>
              <a:rPr lang="en-US" dirty="0"/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1F028-9FAF-3545-88AA-055EBBAFE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04</a:t>
            </a:r>
          </a:p>
          <a:p>
            <a:r>
              <a:rPr lang="en-US" dirty="0"/>
              <a:t>Crash Course in C Sockets</a:t>
            </a:r>
          </a:p>
        </p:txBody>
      </p:sp>
    </p:spTree>
    <p:extLst>
      <p:ext uri="{BB962C8B-B14F-4D97-AF65-F5344CB8AC3E}">
        <p14:creationId xmlns:p14="http://schemas.microsoft.com/office/powerpoint/2010/main" val="22209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BSD Sockets (debuted with BSD 4.2)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Unix Sockets (originally included with AT&amp;T Unix)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Posix</a:t>
            </a:r>
            <a:r>
              <a:rPr lang="en-US" dirty="0">
                <a:solidFill>
                  <a:schemeClr val="bg1"/>
                </a:solidFill>
              </a:rPr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24475758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socket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backlog</a:t>
            </a:r>
            <a:r>
              <a:rPr lang="en-US" dirty="0"/>
              <a:t>: length of the pending connection queue</a:t>
            </a:r>
          </a:p>
          <a:p>
            <a:pPr lvl="2"/>
            <a:r>
              <a:rPr lang="en-US" dirty="0"/>
              <a:t>New connections wait around until you </a:t>
            </a:r>
            <a:r>
              <a:rPr lang="en-US" i="1" dirty="0"/>
              <a:t>accept() </a:t>
            </a:r>
            <a:r>
              <a:rPr lang="en-US" dirty="0"/>
              <a:t>them</a:t>
            </a:r>
          </a:p>
          <a:p>
            <a:pPr lvl="2"/>
            <a:r>
              <a:rPr lang="en-US" dirty="0"/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333074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socket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backlog</a:t>
            </a:r>
            <a:r>
              <a:rPr lang="en-US" dirty="0"/>
              <a:t>: length of the pending connection queue</a:t>
            </a:r>
          </a:p>
          <a:p>
            <a:pPr lvl="2"/>
            <a:r>
              <a:rPr lang="en-US" dirty="0"/>
              <a:t>New connections wait around until you </a:t>
            </a:r>
            <a:r>
              <a:rPr lang="en-US" i="1" dirty="0"/>
              <a:t>accept() </a:t>
            </a:r>
            <a:r>
              <a:rPr lang="en-US" dirty="0"/>
              <a:t>them</a:t>
            </a:r>
          </a:p>
          <a:p>
            <a:pPr lvl="2"/>
            <a:r>
              <a:rPr lang="en-US" dirty="0"/>
              <a:t>Just set this to a semi-large number, e.g., 1,000</a:t>
            </a:r>
          </a:p>
          <a:p>
            <a:r>
              <a:rPr lang="en-US" dirty="0"/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636111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</a:t>
            </a:r>
            <a:r>
              <a:rPr lang="en-US" i="1" dirty="0">
                <a:solidFill>
                  <a:schemeClr val="bg1"/>
                </a:solidFill>
              </a:rPr>
              <a:t>listen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 err="1">
                <a:solidFill>
                  <a:schemeClr val="bg1"/>
                </a:solidFill>
              </a:rPr>
              <a:t>ing</a:t>
            </a:r>
            <a:r>
              <a:rPr lang="en-US" dirty="0">
                <a:solidFill>
                  <a:schemeClr val="bg1"/>
                </a:solidFill>
              </a:rPr>
              <a:t>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void *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r>
              <a:rPr lang="en-US" dirty="0">
                <a:solidFill>
                  <a:schemeClr val="bg1"/>
                </a:solidFill>
              </a:rPr>
              <a:t>: pointer to an empty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Clients IP address and port number go 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use a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1221624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</a:t>
            </a:r>
            <a:r>
              <a:rPr lang="en-US" i="1" dirty="0">
                <a:solidFill>
                  <a:schemeClr val="bg1"/>
                </a:solidFill>
              </a:rPr>
              <a:t>listen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 err="1">
                <a:solidFill>
                  <a:schemeClr val="bg1"/>
                </a:solidFill>
              </a:rPr>
              <a:t>ing</a:t>
            </a:r>
            <a:r>
              <a:rPr lang="en-US" dirty="0">
                <a:solidFill>
                  <a:schemeClr val="bg1"/>
                </a:solidFill>
              </a:rPr>
              <a:t>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void *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r>
              <a:rPr lang="en-US" dirty="0">
                <a:solidFill>
                  <a:schemeClr val="bg1"/>
                </a:solidFill>
              </a:rPr>
              <a:t>: pointer to an empty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Clients IP address and port number go 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use a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26809408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void *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r>
              <a:rPr lang="en-US" dirty="0">
                <a:solidFill>
                  <a:schemeClr val="bg1"/>
                </a:solidFill>
              </a:rPr>
              <a:t>: pointer to an empty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Clients IP address and port number go 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use a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42482497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>
                <a:solidFill>
                  <a:schemeClr val="bg1"/>
                </a:solidFill>
              </a:rPr>
              <a:t>Clients IP address and port number go 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use a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2153999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use a 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13604316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data in </a:t>
            </a:r>
            <a:r>
              <a:rPr lang="en-US" i="1" dirty="0" err="1">
                <a:solidFill>
                  <a:schemeClr val="bg1"/>
                </a:solidFill>
              </a:rPr>
              <a:t>addr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36694505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* </a:t>
            </a:r>
            <a:r>
              <a:rPr lang="en-US" i="1" dirty="0" err="1"/>
              <a:t>addrlen</a:t>
            </a:r>
            <a:r>
              <a:rPr lang="en-US" dirty="0"/>
              <a:t>: length of the data in </a:t>
            </a:r>
            <a:r>
              <a:rPr lang="en-US" i="1" dirty="0" err="1"/>
              <a:t>addr</a:t>
            </a:r>
            <a:endParaRPr lang="en-US" dirty="0"/>
          </a:p>
          <a:p>
            <a:pPr lvl="2"/>
            <a:r>
              <a:rPr lang="en-US" dirty="0">
                <a:solidFill>
                  <a:schemeClr val="bg1"/>
                </a:solidFill>
              </a:rPr>
              <a:t>In practice,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== </a:t>
            </a:r>
            <a:r>
              <a:rPr lang="en-US" dirty="0" err="1">
                <a:solidFill>
                  <a:schemeClr val="bg1"/>
                </a:solidFill>
              </a:rPr>
              <a:t>sizeof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struct </a:t>
            </a:r>
            <a:r>
              <a:rPr lang="en-US" i="1" dirty="0" err="1">
                <a:solidFill>
                  <a:schemeClr val="bg1"/>
                </a:solidFill>
              </a:rPr>
              <a:t>sockaddr_in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10664545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* </a:t>
            </a:r>
            <a:r>
              <a:rPr lang="en-US" i="1" dirty="0" err="1"/>
              <a:t>addrlen</a:t>
            </a:r>
            <a:r>
              <a:rPr lang="en-US" dirty="0"/>
              <a:t>: length of the data in </a:t>
            </a:r>
            <a:r>
              <a:rPr lang="en-US" i="1" dirty="0" err="1"/>
              <a:t>addr</a:t>
            </a:r>
            <a:endParaRPr lang="en-US" dirty="0"/>
          </a:p>
          <a:p>
            <a:pPr lvl="2"/>
            <a:r>
              <a:rPr lang="en-US" dirty="0"/>
              <a:t>In practice, </a:t>
            </a:r>
            <a:r>
              <a:rPr lang="en-US" i="1" dirty="0" err="1"/>
              <a:t>addrlen</a:t>
            </a:r>
            <a:r>
              <a:rPr lang="en-US" i="1" dirty="0"/>
              <a:t> </a:t>
            </a:r>
            <a:r>
              <a:rPr lang="en-US" dirty="0"/>
              <a:t>==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a </a:t>
            </a:r>
            <a:r>
              <a:rPr lang="en-US" b="1" dirty="0">
                <a:solidFill>
                  <a:schemeClr val="bg1"/>
                </a:solidFill>
              </a:rPr>
              <a:t>new socket</a:t>
            </a:r>
            <a:r>
              <a:rPr lang="en-US" dirty="0">
                <a:solidFill>
                  <a:schemeClr val="bg1"/>
                </a:solidFill>
              </a:rPr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119732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/>
              <a:t>BSD Sockets (debuted with BSD 4.2)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Unix Sockets (originally included with AT&amp;T Unix)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Posix</a:t>
            </a:r>
            <a:r>
              <a:rPr lang="en-US" dirty="0">
                <a:solidFill>
                  <a:schemeClr val="bg1"/>
                </a:solidFill>
              </a:rPr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17154304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* </a:t>
            </a:r>
            <a:r>
              <a:rPr lang="en-US" i="1" dirty="0" err="1"/>
              <a:t>addrlen</a:t>
            </a:r>
            <a:r>
              <a:rPr lang="en-US" dirty="0"/>
              <a:t>: length of the data in </a:t>
            </a:r>
            <a:r>
              <a:rPr lang="en-US" i="1" dirty="0" err="1"/>
              <a:t>addr</a:t>
            </a:r>
            <a:endParaRPr lang="en-US" dirty="0"/>
          </a:p>
          <a:p>
            <a:pPr lvl="2"/>
            <a:r>
              <a:rPr lang="en-US" dirty="0"/>
              <a:t>In practice, </a:t>
            </a:r>
            <a:r>
              <a:rPr lang="en-US" i="1" dirty="0" err="1"/>
              <a:t>addrlen</a:t>
            </a:r>
            <a:r>
              <a:rPr lang="en-US" i="1" dirty="0"/>
              <a:t> </a:t>
            </a:r>
            <a:r>
              <a:rPr lang="en-US" dirty="0"/>
              <a:t>==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r>
              <a:rPr lang="en-US" dirty="0"/>
              <a:t>)</a:t>
            </a:r>
          </a:p>
          <a:p>
            <a:r>
              <a:rPr lang="en-US" dirty="0"/>
              <a:t>Return: a </a:t>
            </a:r>
            <a:r>
              <a:rPr lang="en-US" b="1" dirty="0"/>
              <a:t>new socket</a:t>
            </a:r>
            <a:r>
              <a:rPr lang="en-US" dirty="0"/>
              <a:t> for the client, or -1 on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3750431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* </a:t>
            </a:r>
            <a:r>
              <a:rPr lang="en-US" i="1" dirty="0" err="1"/>
              <a:t>addrlen</a:t>
            </a:r>
            <a:r>
              <a:rPr lang="en-US" dirty="0"/>
              <a:t>: length of the data in </a:t>
            </a:r>
            <a:r>
              <a:rPr lang="en-US" i="1" dirty="0" err="1"/>
              <a:t>addr</a:t>
            </a:r>
            <a:endParaRPr lang="en-US" dirty="0"/>
          </a:p>
          <a:p>
            <a:pPr lvl="2"/>
            <a:r>
              <a:rPr lang="en-US" dirty="0"/>
              <a:t>In practice, </a:t>
            </a:r>
            <a:r>
              <a:rPr lang="en-US" i="1" dirty="0" err="1"/>
              <a:t>addrlen</a:t>
            </a:r>
            <a:r>
              <a:rPr lang="en-US" i="1" dirty="0"/>
              <a:t> </a:t>
            </a:r>
            <a:r>
              <a:rPr lang="en-US" dirty="0"/>
              <a:t>==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r>
              <a:rPr lang="en-US" dirty="0"/>
              <a:t>)</a:t>
            </a:r>
          </a:p>
          <a:p>
            <a:r>
              <a:rPr lang="en-US" dirty="0"/>
              <a:t>Return: a </a:t>
            </a:r>
            <a:r>
              <a:rPr lang="en-US" b="1" dirty="0"/>
              <a:t>new socket</a:t>
            </a:r>
            <a:r>
              <a:rPr lang="en-US" dirty="0"/>
              <a:t> for the client, or -1 on error</a:t>
            </a:r>
          </a:p>
          <a:p>
            <a:pPr lvl="1"/>
            <a:r>
              <a:rPr lang="en-US" dirty="0"/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24699990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41B6-F5C2-3C47-82BD-DEEC5F45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accept(</a:t>
            </a:r>
            <a:r>
              <a:rPr lang="en-US" dirty="0" err="1"/>
              <a:t>int</a:t>
            </a:r>
            <a:r>
              <a:rPr lang="en-US" dirty="0"/>
              <a:t>, void *, </a:t>
            </a:r>
            <a:r>
              <a:rPr lang="en-US" dirty="0" err="1"/>
              <a:t>int</a:t>
            </a:r>
            <a:r>
              <a:rPr lang="en-US" dirty="0"/>
              <a:t>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0B2D-3540-0A49-83C5-675E72AE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Accept an incoming connection on a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</a:t>
            </a:r>
            <a:r>
              <a:rPr lang="en-US" i="1" dirty="0"/>
              <a:t>listen</a:t>
            </a:r>
            <a:r>
              <a:rPr lang="en-US" dirty="0"/>
              <a:t>()</a:t>
            </a:r>
            <a:r>
              <a:rPr lang="en-US" dirty="0" err="1"/>
              <a:t>ing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void * </a:t>
            </a:r>
            <a:r>
              <a:rPr lang="en-US" i="1" dirty="0" err="1"/>
              <a:t>addr</a:t>
            </a:r>
            <a:r>
              <a:rPr lang="en-US" dirty="0"/>
              <a:t>: pointer to an empty </a:t>
            </a:r>
            <a:r>
              <a:rPr lang="en-US" i="1" dirty="0"/>
              <a:t>struct </a:t>
            </a:r>
            <a:r>
              <a:rPr lang="en-US" i="1" dirty="0" err="1"/>
              <a:t>sockaddr</a:t>
            </a:r>
            <a:endParaRPr lang="en-US" dirty="0"/>
          </a:p>
          <a:p>
            <a:pPr lvl="2"/>
            <a:r>
              <a:rPr lang="en-US" dirty="0"/>
              <a:t>Clients IP address and port number go here</a:t>
            </a:r>
          </a:p>
          <a:p>
            <a:pPr lvl="2"/>
            <a:r>
              <a:rPr lang="en-US" dirty="0"/>
              <a:t>In practice, use a 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* </a:t>
            </a:r>
            <a:r>
              <a:rPr lang="en-US" i="1" dirty="0" err="1"/>
              <a:t>addrlen</a:t>
            </a:r>
            <a:r>
              <a:rPr lang="en-US" dirty="0"/>
              <a:t>: length of the data in </a:t>
            </a:r>
            <a:r>
              <a:rPr lang="en-US" i="1" dirty="0" err="1"/>
              <a:t>addr</a:t>
            </a:r>
            <a:endParaRPr lang="en-US" dirty="0"/>
          </a:p>
          <a:p>
            <a:pPr lvl="2"/>
            <a:r>
              <a:rPr lang="en-US" dirty="0"/>
              <a:t>In practice, </a:t>
            </a:r>
            <a:r>
              <a:rPr lang="en-US" i="1" dirty="0" err="1"/>
              <a:t>addrlen</a:t>
            </a:r>
            <a:r>
              <a:rPr lang="en-US" i="1" dirty="0"/>
              <a:t> </a:t>
            </a:r>
            <a:r>
              <a:rPr lang="en-US" dirty="0"/>
              <a:t>==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i="1" dirty="0"/>
              <a:t>struct </a:t>
            </a:r>
            <a:r>
              <a:rPr lang="en-US" i="1" dirty="0" err="1"/>
              <a:t>sockaddr_in</a:t>
            </a:r>
            <a:r>
              <a:rPr lang="en-US" dirty="0"/>
              <a:t>)</a:t>
            </a:r>
          </a:p>
          <a:p>
            <a:r>
              <a:rPr lang="en-US" dirty="0"/>
              <a:t>Return: a </a:t>
            </a:r>
            <a:r>
              <a:rPr lang="en-US" b="1" dirty="0"/>
              <a:t>new socket</a:t>
            </a:r>
            <a:r>
              <a:rPr lang="en-US" dirty="0"/>
              <a:t> for the client, or -1 on error</a:t>
            </a:r>
          </a:p>
          <a:p>
            <a:pPr lvl="1"/>
            <a:r>
              <a:rPr lang="en-US" dirty="0"/>
              <a:t>Why?!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7FDFAD9-DC05-B348-AD58-B717DBFDE824}"/>
              </a:ext>
            </a:extLst>
          </p:cNvPr>
          <p:cNvSpPr/>
          <p:nvPr/>
        </p:nvSpPr>
        <p:spPr>
          <a:xfrm>
            <a:off x="480448" y="2200759"/>
            <a:ext cx="7594169" cy="2123268"/>
          </a:xfrm>
          <a:prstGeom prst="wedgeRoundRectCallout">
            <a:avLst>
              <a:gd name="adj1" fmla="val -9405"/>
              <a:gd name="adj2" fmla="val 84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don’t want to consume your </a:t>
            </a:r>
            <a:r>
              <a:rPr lang="en-US" sz="2400" i="1" dirty="0"/>
              <a:t>listen()</a:t>
            </a:r>
            <a:r>
              <a:rPr lang="en-US" sz="2400" dirty="0"/>
              <a:t> socket!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Otherwise, how would you serve more clients?!?!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Closing a client </a:t>
            </a:r>
            <a:r>
              <a:rPr lang="en-US" sz="2400" dirty="0" err="1"/>
              <a:t>conection</a:t>
            </a:r>
            <a:r>
              <a:rPr lang="en-US" sz="2400" dirty="0"/>
              <a:t> shouldn’t close the server!!!</a:t>
            </a:r>
          </a:p>
        </p:txBody>
      </p:sp>
    </p:spTree>
    <p:extLst>
      <p:ext uri="{BB962C8B-B14F-4D97-AF65-F5344CB8AC3E}">
        <p14:creationId xmlns:p14="http://schemas.microsoft.com/office/powerpoint/2010/main" val="18073840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more sending or receiving</a:t>
            </a:r>
          </a:p>
          <a:p>
            <a:r>
              <a:rPr lang="en-US" i="1" dirty="0">
                <a:solidFill>
                  <a:schemeClr val="bg1"/>
                </a:solidFill>
              </a:rPr>
              <a:t>shutdown(</a:t>
            </a:r>
            <a:r>
              <a:rPr lang="en-US" i="1" dirty="0" err="1">
                <a:solidFill>
                  <a:schemeClr val="bg1"/>
                </a:solidFill>
              </a:rPr>
              <a:t>int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int</a:t>
            </a:r>
            <a:r>
              <a:rPr lang="en-US" i="1" dirty="0">
                <a:solidFill>
                  <a:schemeClr val="bg1"/>
                </a:solidFill>
              </a:rPr>
              <a:t> how)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Partially close a socket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how = 0;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1; 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79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>
                <a:solidFill>
                  <a:schemeClr val="bg1"/>
                </a:solidFill>
              </a:rPr>
              <a:t>shutdown(</a:t>
            </a:r>
            <a:r>
              <a:rPr lang="en-US" i="1" dirty="0" err="1">
                <a:solidFill>
                  <a:schemeClr val="bg1"/>
                </a:solidFill>
              </a:rPr>
              <a:t>int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int</a:t>
            </a:r>
            <a:r>
              <a:rPr lang="en-US" i="1" dirty="0">
                <a:solidFill>
                  <a:schemeClr val="bg1"/>
                </a:solidFill>
              </a:rPr>
              <a:t> how)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Partially close a socket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how = 0;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1; 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47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Partially close a socket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how = 0;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1; 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253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how = 0;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1; 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722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/>
              <a:t>how = 0; </a:t>
            </a:r>
            <a:r>
              <a:rPr lang="en-US" dirty="0">
                <a:sym typeface="Wingdings" pitchFamily="2" charset="2"/>
              </a:rPr>
              <a:t>// no more </a:t>
            </a:r>
            <a:r>
              <a:rPr lang="en-US" b="1" dirty="0"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1; // no more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81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/>
              <a:t>how = 0; </a:t>
            </a:r>
            <a:r>
              <a:rPr lang="en-US" dirty="0">
                <a:sym typeface="Wingdings" pitchFamily="2" charset="2"/>
              </a:rPr>
              <a:t>// no more </a:t>
            </a:r>
            <a:r>
              <a:rPr lang="en-US" b="1" dirty="0"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ym typeface="Wingdings" pitchFamily="2" charset="2"/>
              </a:rPr>
              <a:t>how = 1; // no more </a:t>
            </a:r>
            <a:r>
              <a:rPr lang="en-US" b="1" dirty="0"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how = 2; // just like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565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/>
              <a:t>how = 0; </a:t>
            </a:r>
            <a:r>
              <a:rPr lang="en-US" dirty="0">
                <a:sym typeface="Wingdings" pitchFamily="2" charset="2"/>
              </a:rPr>
              <a:t>// no more </a:t>
            </a:r>
            <a:r>
              <a:rPr lang="en-US" b="1" dirty="0"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ym typeface="Wingdings" pitchFamily="2" charset="2"/>
              </a:rPr>
              <a:t>how = 1; // no more </a:t>
            </a:r>
            <a:r>
              <a:rPr lang="en-US" b="1" dirty="0"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ym typeface="Wingdings" pitchFamily="2" charset="2"/>
              </a:rPr>
              <a:t>how = 2; // just like </a:t>
            </a:r>
            <a:r>
              <a:rPr lang="en-US" i="1" dirty="0"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NB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shutdown()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does not </a:t>
            </a:r>
            <a:r>
              <a:rPr lang="en-US" b="1" i="1" dirty="0">
                <a:solidFill>
                  <a:schemeClr val="bg1"/>
                </a:solidFill>
                <a:sym typeface="Wingdings" pitchFamily="2" charset="2"/>
              </a:rPr>
              <a:t>free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9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/>
              <a:t>BSD Sockets (debuted with BSD 4.2)</a:t>
            </a:r>
          </a:p>
          <a:p>
            <a:pPr lvl="1"/>
            <a:r>
              <a:rPr lang="en-US" dirty="0"/>
              <a:t>Unix Sockets (originally included with AT&amp;T Unix)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Posix</a:t>
            </a:r>
            <a:r>
              <a:rPr lang="en-US" dirty="0">
                <a:solidFill>
                  <a:schemeClr val="bg1"/>
                </a:solidFill>
              </a:rPr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9200995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/>
              <a:t>how = 0; </a:t>
            </a:r>
            <a:r>
              <a:rPr lang="en-US" dirty="0">
                <a:sym typeface="Wingdings" pitchFamily="2" charset="2"/>
              </a:rPr>
              <a:t>// no more </a:t>
            </a:r>
            <a:r>
              <a:rPr lang="en-US" b="1" dirty="0"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ym typeface="Wingdings" pitchFamily="2" charset="2"/>
              </a:rPr>
              <a:t>how = 1; // no more </a:t>
            </a:r>
            <a:r>
              <a:rPr lang="en-US" b="1" dirty="0"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ym typeface="Wingdings" pitchFamily="2" charset="2"/>
              </a:rPr>
              <a:t>how = 2; // just like </a:t>
            </a:r>
            <a:r>
              <a:rPr lang="en-US" i="1" dirty="0"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ym typeface="Wingdings" pitchFamily="2" charset="2"/>
              </a:rPr>
              <a:t>NB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i="1" dirty="0">
                <a:sym typeface="Wingdings" pitchFamily="2" charset="2"/>
              </a:rPr>
              <a:t>shutdown()</a:t>
            </a:r>
            <a:r>
              <a:rPr lang="en-US" dirty="0">
                <a:sym typeface="Wingdings" pitchFamily="2" charset="2"/>
              </a:rPr>
              <a:t> does not </a:t>
            </a:r>
            <a:r>
              <a:rPr lang="en-US" b="1" i="1" dirty="0">
                <a:sym typeface="Wingdings" pitchFamily="2" charset="2"/>
              </a:rPr>
              <a:t>free</a:t>
            </a:r>
            <a:r>
              <a:rPr lang="en-US" dirty="0"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Still need to 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close()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to free the file descriptor up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189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5526-5948-2F4A-96BE-0311BCAB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sockfd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96B8-C224-B749-8516-CFE1628C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 a socket</a:t>
            </a:r>
          </a:p>
          <a:p>
            <a:pPr lvl="1"/>
            <a:r>
              <a:rPr lang="en-US" dirty="0"/>
              <a:t>No more sending or receiving</a:t>
            </a:r>
          </a:p>
          <a:p>
            <a:r>
              <a:rPr lang="en-US" i="1" dirty="0"/>
              <a:t>shutdown(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sockfd</a:t>
            </a:r>
            <a:r>
              <a:rPr lang="en-US" i="1" dirty="0"/>
              <a:t>, </a:t>
            </a:r>
            <a:r>
              <a:rPr lang="en-US" i="1" dirty="0" err="1"/>
              <a:t>int</a:t>
            </a:r>
            <a:r>
              <a:rPr lang="en-US" i="1" dirty="0"/>
              <a:t> how)</a:t>
            </a:r>
          </a:p>
          <a:p>
            <a:pPr lvl="1"/>
            <a:r>
              <a:rPr lang="en-US" dirty="0"/>
              <a:t>Partially close a socket</a:t>
            </a:r>
          </a:p>
          <a:p>
            <a:pPr lvl="2"/>
            <a:r>
              <a:rPr lang="en-US" dirty="0"/>
              <a:t>how = 0; </a:t>
            </a:r>
            <a:r>
              <a:rPr lang="en-US" dirty="0">
                <a:sym typeface="Wingdings" pitchFamily="2" charset="2"/>
              </a:rPr>
              <a:t>// no more </a:t>
            </a:r>
            <a:r>
              <a:rPr lang="en-US" b="1" dirty="0">
                <a:sym typeface="Wingdings" pitchFamily="2" charset="2"/>
              </a:rPr>
              <a:t>receiving</a:t>
            </a:r>
          </a:p>
          <a:p>
            <a:pPr lvl="2"/>
            <a:r>
              <a:rPr lang="en-US" dirty="0">
                <a:sym typeface="Wingdings" pitchFamily="2" charset="2"/>
              </a:rPr>
              <a:t>how = 1; // no more </a:t>
            </a:r>
            <a:r>
              <a:rPr lang="en-US" b="1" dirty="0">
                <a:sym typeface="Wingdings" pitchFamily="2" charset="2"/>
              </a:rPr>
              <a:t>sending</a:t>
            </a:r>
          </a:p>
          <a:p>
            <a:pPr lvl="2"/>
            <a:r>
              <a:rPr lang="en-US" dirty="0">
                <a:sym typeface="Wingdings" pitchFamily="2" charset="2"/>
              </a:rPr>
              <a:t>how = 2; // just like </a:t>
            </a:r>
            <a:r>
              <a:rPr lang="en-US" i="1" dirty="0">
                <a:sym typeface="Wingdings" pitchFamily="2" charset="2"/>
              </a:rPr>
              <a:t>close()</a:t>
            </a:r>
          </a:p>
          <a:p>
            <a:pPr lvl="1"/>
            <a:r>
              <a:rPr lang="en-US" b="1" dirty="0">
                <a:sym typeface="Wingdings" pitchFamily="2" charset="2"/>
              </a:rPr>
              <a:t>NB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i="1" dirty="0">
                <a:sym typeface="Wingdings" pitchFamily="2" charset="2"/>
              </a:rPr>
              <a:t>shutdown()</a:t>
            </a:r>
            <a:r>
              <a:rPr lang="en-US" dirty="0">
                <a:sym typeface="Wingdings" pitchFamily="2" charset="2"/>
              </a:rPr>
              <a:t> does not </a:t>
            </a:r>
            <a:r>
              <a:rPr lang="en-US" b="1" i="1" dirty="0">
                <a:sym typeface="Wingdings" pitchFamily="2" charset="2"/>
              </a:rPr>
              <a:t>free</a:t>
            </a:r>
            <a:r>
              <a:rPr lang="en-US" dirty="0">
                <a:sym typeface="Wingdings" pitchFamily="2" charset="2"/>
              </a:rPr>
              <a:t> the file descriptor!</a:t>
            </a:r>
          </a:p>
          <a:p>
            <a:pPr lvl="1"/>
            <a:r>
              <a:rPr lang="en-US" dirty="0">
                <a:sym typeface="Wingdings" pitchFamily="2" charset="2"/>
              </a:rPr>
              <a:t>Still need to </a:t>
            </a:r>
            <a:r>
              <a:rPr lang="en-US" i="1" dirty="0">
                <a:sym typeface="Wingdings" pitchFamily="2" charset="2"/>
              </a:rPr>
              <a:t>close()</a:t>
            </a:r>
            <a:r>
              <a:rPr lang="en-US" dirty="0">
                <a:sym typeface="Wingdings" pitchFamily="2" charset="2"/>
              </a:rPr>
              <a:t> to free the file descriptor 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313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const</a:t>
            </a:r>
            <a:r>
              <a:rPr lang="en-US" dirty="0">
                <a:solidFill>
                  <a:schemeClr val="bg1"/>
                </a:solidFill>
              </a:rPr>
              <a:t> char * </a:t>
            </a:r>
            <a:r>
              <a:rPr lang="en-US" i="1" dirty="0">
                <a:solidFill>
                  <a:schemeClr val="bg1"/>
                </a:solidFill>
              </a:rPr>
              <a:t>name</a:t>
            </a:r>
            <a:r>
              <a:rPr lang="en-US" dirty="0">
                <a:solidFill>
                  <a:schemeClr val="bg1"/>
                </a:solidFill>
              </a:rPr>
              <a:t>: the domain name or IP address of a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Example: “</a:t>
            </a:r>
            <a:r>
              <a:rPr lang="en-US" dirty="0" err="1">
                <a:solidFill>
                  <a:schemeClr val="bg1"/>
                </a:solidFill>
              </a:rPr>
              <a:t>www.google.com</a:t>
            </a:r>
            <a:r>
              <a:rPr lang="en-US" dirty="0">
                <a:solidFill>
                  <a:schemeClr val="bg1"/>
                </a:solidFill>
              </a:rPr>
              <a:t>”, “192.168.0.10”</a:t>
            </a:r>
          </a:p>
          <a:p>
            <a:r>
              <a:rPr lang="en-US" dirty="0">
                <a:solidFill>
                  <a:schemeClr val="bg1"/>
                </a:solidFill>
              </a:rPr>
              <a:t>Return: pointer to a </a:t>
            </a:r>
            <a:r>
              <a:rPr lang="en-US" i="1" dirty="0" err="1">
                <a:solidFill>
                  <a:schemeClr val="bg1"/>
                </a:solidFill>
              </a:rPr>
              <a:t>hostent</a:t>
            </a:r>
            <a:r>
              <a:rPr lang="en-US" dirty="0">
                <a:solidFill>
                  <a:schemeClr val="bg1"/>
                </a:solidFill>
              </a:rPr>
              <a:t> structure, 0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88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const</a:t>
            </a:r>
            <a:r>
              <a:rPr lang="en-US" dirty="0">
                <a:solidFill>
                  <a:schemeClr val="bg1"/>
                </a:solidFill>
              </a:rPr>
              <a:t> char * </a:t>
            </a:r>
            <a:r>
              <a:rPr lang="en-US" i="1" dirty="0">
                <a:solidFill>
                  <a:schemeClr val="bg1"/>
                </a:solidFill>
              </a:rPr>
              <a:t>name</a:t>
            </a:r>
            <a:r>
              <a:rPr lang="en-US" dirty="0">
                <a:solidFill>
                  <a:schemeClr val="bg1"/>
                </a:solidFill>
              </a:rPr>
              <a:t>: the domain name or IP address of a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Example: “</a:t>
            </a:r>
            <a:r>
              <a:rPr lang="en-US" dirty="0" err="1">
                <a:solidFill>
                  <a:schemeClr val="bg1"/>
                </a:solidFill>
              </a:rPr>
              <a:t>www.google.com</a:t>
            </a:r>
            <a:r>
              <a:rPr lang="en-US" dirty="0">
                <a:solidFill>
                  <a:schemeClr val="bg1"/>
                </a:solidFill>
              </a:rPr>
              <a:t>”, “192.168.0.10”</a:t>
            </a:r>
          </a:p>
          <a:p>
            <a:r>
              <a:rPr lang="en-US" dirty="0">
                <a:solidFill>
                  <a:schemeClr val="bg1"/>
                </a:solidFill>
              </a:rPr>
              <a:t>Return: pointer to a </a:t>
            </a:r>
            <a:r>
              <a:rPr lang="en-US" i="1" dirty="0" err="1">
                <a:solidFill>
                  <a:schemeClr val="bg1"/>
                </a:solidFill>
              </a:rPr>
              <a:t>hostent</a:t>
            </a:r>
            <a:r>
              <a:rPr lang="en-US" dirty="0">
                <a:solidFill>
                  <a:schemeClr val="bg1"/>
                </a:solidFill>
              </a:rPr>
              <a:t> structure, 0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249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char * </a:t>
            </a:r>
            <a:r>
              <a:rPr lang="en-US" i="1" dirty="0"/>
              <a:t>name</a:t>
            </a:r>
            <a:r>
              <a:rPr lang="en-US" dirty="0"/>
              <a:t>: the domain name or IP address of a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Example: “</a:t>
            </a:r>
            <a:r>
              <a:rPr lang="en-US" dirty="0" err="1">
                <a:solidFill>
                  <a:schemeClr val="bg1"/>
                </a:solidFill>
              </a:rPr>
              <a:t>www.google.com</a:t>
            </a:r>
            <a:r>
              <a:rPr lang="en-US" dirty="0">
                <a:solidFill>
                  <a:schemeClr val="bg1"/>
                </a:solidFill>
              </a:rPr>
              <a:t>”, “192.168.0.10”</a:t>
            </a:r>
          </a:p>
          <a:p>
            <a:r>
              <a:rPr lang="en-US" dirty="0">
                <a:solidFill>
                  <a:schemeClr val="bg1"/>
                </a:solidFill>
              </a:rPr>
              <a:t>Return: pointer to a </a:t>
            </a:r>
            <a:r>
              <a:rPr lang="en-US" i="1" dirty="0" err="1">
                <a:solidFill>
                  <a:schemeClr val="bg1"/>
                </a:solidFill>
              </a:rPr>
              <a:t>hostent</a:t>
            </a:r>
            <a:r>
              <a:rPr lang="en-US" dirty="0">
                <a:solidFill>
                  <a:schemeClr val="bg1"/>
                </a:solidFill>
              </a:rPr>
              <a:t> structure, 0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6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char * </a:t>
            </a:r>
            <a:r>
              <a:rPr lang="en-US" i="1" dirty="0"/>
              <a:t>name</a:t>
            </a:r>
            <a:r>
              <a:rPr lang="en-US" dirty="0"/>
              <a:t>: the domain name or IP address of a host</a:t>
            </a:r>
          </a:p>
          <a:p>
            <a:pPr lvl="1"/>
            <a:r>
              <a:rPr lang="en-US" dirty="0"/>
              <a:t>Example: “</a:t>
            </a:r>
            <a:r>
              <a:rPr lang="en-US" dirty="0" err="1"/>
              <a:t>www.google.com</a:t>
            </a:r>
            <a:r>
              <a:rPr lang="en-US" dirty="0"/>
              <a:t>”, “192.168.0.10”</a:t>
            </a:r>
          </a:p>
          <a:p>
            <a:r>
              <a:rPr lang="en-US" dirty="0">
                <a:solidFill>
                  <a:schemeClr val="bg1"/>
                </a:solidFill>
              </a:rPr>
              <a:t>Return: pointer to a </a:t>
            </a:r>
            <a:r>
              <a:rPr lang="en-US" i="1" dirty="0" err="1">
                <a:solidFill>
                  <a:schemeClr val="bg1"/>
                </a:solidFill>
              </a:rPr>
              <a:t>hostent</a:t>
            </a:r>
            <a:r>
              <a:rPr lang="en-US" dirty="0">
                <a:solidFill>
                  <a:schemeClr val="bg1"/>
                </a:solidFill>
              </a:rPr>
              <a:t> structure, 0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015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char * </a:t>
            </a:r>
            <a:r>
              <a:rPr lang="en-US" i="1" dirty="0"/>
              <a:t>name</a:t>
            </a:r>
            <a:r>
              <a:rPr lang="en-US" dirty="0"/>
              <a:t>: the domain name or IP address of a host</a:t>
            </a:r>
          </a:p>
          <a:p>
            <a:pPr lvl="1"/>
            <a:r>
              <a:rPr lang="en-US" dirty="0"/>
              <a:t>Example: “</a:t>
            </a:r>
            <a:r>
              <a:rPr lang="en-US" dirty="0" err="1"/>
              <a:t>www.google.com</a:t>
            </a:r>
            <a:r>
              <a:rPr lang="en-US" dirty="0"/>
              <a:t>”, “192.168.0.10”</a:t>
            </a:r>
          </a:p>
          <a:p>
            <a:r>
              <a:rPr lang="en-US" dirty="0"/>
              <a:t>Return: pointer to a </a:t>
            </a:r>
            <a:r>
              <a:rPr lang="en-US" i="1" dirty="0" err="1"/>
              <a:t>hostent</a:t>
            </a:r>
            <a:r>
              <a:rPr lang="en-US" dirty="0"/>
              <a:t> structure, 0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3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char * </a:t>
            </a:r>
            <a:r>
              <a:rPr lang="en-US" i="1" dirty="0"/>
              <a:t>name</a:t>
            </a:r>
            <a:r>
              <a:rPr lang="en-US" dirty="0"/>
              <a:t>: the domain name or IP address of a host</a:t>
            </a:r>
          </a:p>
          <a:p>
            <a:pPr lvl="1"/>
            <a:r>
              <a:rPr lang="en-US" dirty="0"/>
              <a:t>Example: “</a:t>
            </a:r>
            <a:r>
              <a:rPr lang="en-US" dirty="0" err="1"/>
              <a:t>www.google.com</a:t>
            </a:r>
            <a:r>
              <a:rPr lang="en-US" dirty="0"/>
              <a:t>”, “192.168.0.10”</a:t>
            </a:r>
          </a:p>
          <a:p>
            <a:r>
              <a:rPr lang="en-US" dirty="0"/>
              <a:t>Return: pointer to a </a:t>
            </a:r>
            <a:r>
              <a:rPr lang="en-US" i="1" dirty="0" err="1"/>
              <a:t>hostent</a:t>
            </a:r>
            <a:r>
              <a:rPr lang="en-US" dirty="0"/>
              <a:t> structure, 0 on failure</a:t>
            </a:r>
          </a:p>
          <a:p>
            <a:pPr lvl="1"/>
            <a:r>
              <a:rPr lang="en-US" dirty="0"/>
              <a:t>Various fields, most of which are not that important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209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9FC0-DBB8-9044-A795-1627818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* </a:t>
            </a:r>
            <a:r>
              <a:rPr lang="en-US" dirty="0" err="1"/>
              <a:t>gethostbyname</a:t>
            </a:r>
            <a:r>
              <a:rPr lang="en-US" dirty="0"/>
              <a:t>(char 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497-9C54-D84C-B955-E7431285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information about a given host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char * </a:t>
            </a:r>
            <a:r>
              <a:rPr lang="en-US" i="1" dirty="0"/>
              <a:t>name</a:t>
            </a:r>
            <a:r>
              <a:rPr lang="en-US" dirty="0"/>
              <a:t>: the domain name or IP address of a host</a:t>
            </a:r>
          </a:p>
          <a:p>
            <a:pPr lvl="1"/>
            <a:r>
              <a:rPr lang="en-US" dirty="0"/>
              <a:t>Example: “</a:t>
            </a:r>
            <a:r>
              <a:rPr lang="en-US" dirty="0" err="1"/>
              <a:t>www.google.com</a:t>
            </a:r>
            <a:r>
              <a:rPr lang="en-US" dirty="0"/>
              <a:t>”, “192.168.0.10”</a:t>
            </a:r>
          </a:p>
          <a:p>
            <a:r>
              <a:rPr lang="en-US" dirty="0"/>
              <a:t>Return: pointer to a </a:t>
            </a:r>
            <a:r>
              <a:rPr lang="en-US" i="1" dirty="0" err="1"/>
              <a:t>hostent</a:t>
            </a:r>
            <a:r>
              <a:rPr lang="en-US" dirty="0"/>
              <a:t> structure, 0 on failure</a:t>
            </a:r>
          </a:p>
          <a:p>
            <a:pPr lvl="1"/>
            <a:r>
              <a:rPr lang="en-US" dirty="0"/>
              <a:t>Various fields, most of which are not </a:t>
            </a:r>
            <a:r>
              <a:rPr lang="en-US"/>
              <a:t>that important in general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F7F1B-3E2D-5C4F-96D6-C308A516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" y="747877"/>
            <a:ext cx="12192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472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client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serv_addr</a:t>
            </a:r>
            <a:r>
              <a:rPr lang="en-US" dirty="0">
                <a:solidFill>
                  <a:schemeClr val="bg1"/>
                </a:solidFill>
              </a:rPr>
              <a:t>: address and port of server to connect to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structure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3037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/>
              <a:t>BSD Sockets (debuted with BSD 4.2)</a:t>
            </a:r>
          </a:p>
          <a:p>
            <a:pPr lvl="1"/>
            <a:r>
              <a:rPr lang="en-US" dirty="0"/>
              <a:t>Unix Sockets (originally included with AT&amp;T Unix)</a:t>
            </a:r>
          </a:p>
          <a:p>
            <a:pPr lvl="1"/>
            <a:r>
              <a:rPr lang="en-US" dirty="0" err="1"/>
              <a:t>Posix</a:t>
            </a:r>
            <a:r>
              <a:rPr lang="en-US" dirty="0"/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3281959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client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serv_addr</a:t>
            </a:r>
            <a:r>
              <a:rPr lang="en-US" dirty="0">
                <a:solidFill>
                  <a:schemeClr val="bg1"/>
                </a:solidFill>
              </a:rPr>
              <a:t>: address and port of server to connect to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structure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36942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serv_addr</a:t>
            </a:r>
            <a:r>
              <a:rPr lang="en-US" dirty="0">
                <a:solidFill>
                  <a:schemeClr val="bg1"/>
                </a:solidFill>
              </a:rPr>
              <a:t>: address and port of server to connect to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structure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3982909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serv_addr</a:t>
            </a:r>
            <a:r>
              <a:rPr lang="en-US" dirty="0"/>
              <a:t>: address and port of server to connect to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length of the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structure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292422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serv_addr</a:t>
            </a:r>
            <a:r>
              <a:rPr lang="en-US" dirty="0"/>
              <a:t>: address and port of server to connect to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length of the </a:t>
            </a:r>
            <a:r>
              <a:rPr lang="en-US" dirty="0" err="1"/>
              <a:t>sockaddr</a:t>
            </a:r>
            <a:r>
              <a:rPr lang="en-US" dirty="0"/>
              <a:t> structure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421352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serv_addr</a:t>
            </a:r>
            <a:r>
              <a:rPr lang="en-US" dirty="0"/>
              <a:t>: address and port of server to connect to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length of the </a:t>
            </a:r>
            <a:r>
              <a:rPr lang="en-US" dirty="0" err="1"/>
              <a:t>sockaddr</a:t>
            </a:r>
            <a:r>
              <a:rPr lang="en-US" dirty="0"/>
              <a:t> structure</a:t>
            </a:r>
          </a:p>
          <a:p>
            <a:r>
              <a:rPr lang="en-US" dirty="0"/>
              <a:t>Return: 0 on success, -1 on failure</a:t>
            </a:r>
          </a:p>
          <a:p>
            <a:r>
              <a:rPr lang="en-US" dirty="0">
                <a:solidFill>
                  <a:schemeClr val="bg1"/>
                </a:solidFill>
              </a:rPr>
              <a:t>Notice that we don’t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054903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serv_addr</a:t>
            </a:r>
            <a:r>
              <a:rPr lang="en-US" dirty="0"/>
              <a:t>: address and port of server to connect to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length of the </a:t>
            </a:r>
            <a:r>
              <a:rPr lang="en-US" dirty="0" err="1"/>
              <a:t>sockaddr</a:t>
            </a:r>
            <a:r>
              <a:rPr lang="en-US" dirty="0"/>
              <a:t> structure</a:t>
            </a:r>
          </a:p>
          <a:p>
            <a:r>
              <a:rPr lang="en-US" dirty="0"/>
              <a:t>Return: 0 on success, -1 on failure</a:t>
            </a:r>
          </a:p>
          <a:p>
            <a:r>
              <a:rPr lang="en-US" dirty="0"/>
              <a:t>Notice that we don’t </a:t>
            </a:r>
            <a:r>
              <a:rPr lang="en-US" i="1" dirty="0"/>
              <a:t>bind()</a:t>
            </a:r>
            <a:r>
              <a:rPr lang="en-US" dirty="0"/>
              <a:t> the client socket…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622313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922-CE54-0549-8D15-002AA437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connect(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E0B1-8646-7A4D-876F-17D0E297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a client socket to a </a:t>
            </a:r>
            <a:r>
              <a:rPr lang="en-US" i="1" dirty="0"/>
              <a:t>listen()</a:t>
            </a:r>
            <a:r>
              <a:rPr lang="en-US" dirty="0" err="1"/>
              <a:t>ing</a:t>
            </a:r>
            <a:r>
              <a:rPr lang="en-US" dirty="0"/>
              <a:t> server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client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serv_addr</a:t>
            </a:r>
            <a:r>
              <a:rPr lang="en-US" dirty="0"/>
              <a:t>: address and port of server to connect to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length of the </a:t>
            </a:r>
            <a:r>
              <a:rPr lang="en-US" dirty="0" err="1"/>
              <a:t>sockaddr</a:t>
            </a:r>
            <a:r>
              <a:rPr lang="en-US" dirty="0"/>
              <a:t> structure</a:t>
            </a:r>
          </a:p>
          <a:p>
            <a:r>
              <a:rPr lang="en-US" dirty="0"/>
              <a:t>Return: 0 on success, -1 on failure</a:t>
            </a:r>
          </a:p>
          <a:p>
            <a:r>
              <a:rPr lang="en-US" dirty="0"/>
              <a:t>Notice that we don’t </a:t>
            </a:r>
            <a:r>
              <a:rPr lang="en-US" i="1" dirty="0"/>
              <a:t>bind()</a:t>
            </a:r>
            <a:r>
              <a:rPr lang="en-US" dirty="0"/>
              <a:t> the client socket…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457551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6AC-4ACA-CD43-93CD-7506C98E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write() and send()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DF18-E6F4-F344-A4C5-BA99A6F2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ssize_t</a:t>
            </a:r>
            <a:r>
              <a:rPr lang="en-US" dirty="0"/>
              <a:t> write(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fd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void * </a:t>
            </a:r>
            <a:r>
              <a:rPr lang="en-US" i="1" dirty="0" err="1"/>
              <a:t>buf</a:t>
            </a:r>
            <a:r>
              <a:rPr lang="en-US" dirty="0"/>
              <a:t>, </a:t>
            </a:r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i="1" dirty="0"/>
              <a:t>count</a:t>
            </a:r>
            <a:r>
              <a:rPr lang="en-US" dirty="0"/>
              <a:t>);</a:t>
            </a:r>
          </a:p>
          <a:p>
            <a:pPr lvl="1"/>
            <a:r>
              <a:rPr lang="en-US" i="1" dirty="0" err="1"/>
              <a:t>fd</a:t>
            </a:r>
            <a:r>
              <a:rPr lang="en-US" dirty="0"/>
              <a:t>: file descriptor (i.e., your socket)</a:t>
            </a:r>
          </a:p>
          <a:p>
            <a:pPr lvl="1"/>
            <a:r>
              <a:rPr lang="en-US" i="1" dirty="0" err="1"/>
              <a:t>buf</a:t>
            </a:r>
            <a:r>
              <a:rPr lang="en-US" dirty="0"/>
              <a:t>: the buffer of data to send</a:t>
            </a:r>
          </a:p>
          <a:p>
            <a:pPr lvl="1"/>
            <a:r>
              <a:rPr lang="en-US" i="1" dirty="0"/>
              <a:t>count</a:t>
            </a:r>
            <a:r>
              <a:rPr lang="en-US" dirty="0"/>
              <a:t>: number of bytes in </a:t>
            </a:r>
            <a:r>
              <a:rPr lang="en-US" i="1" dirty="0" err="1"/>
              <a:t>buf</a:t>
            </a:r>
            <a:endParaRPr lang="en-US" dirty="0"/>
          </a:p>
          <a:p>
            <a:pPr lvl="1"/>
            <a:r>
              <a:rPr lang="en-US" dirty="0"/>
              <a:t>Return: number of bytes actually written</a:t>
            </a:r>
          </a:p>
          <a:p>
            <a:r>
              <a:rPr lang="en-US" dirty="0" err="1"/>
              <a:t>int</a:t>
            </a:r>
            <a:r>
              <a:rPr lang="en-US" dirty="0"/>
              <a:t> send(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void * </a:t>
            </a:r>
            <a:r>
              <a:rPr lang="en-US" i="1" dirty="0" err="1"/>
              <a:t>msg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len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flags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First three, same as above</a:t>
            </a:r>
          </a:p>
          <a:p>
            <a:pPr lvl="1"/>
            <a:r>
              <a:rPr lang="en-US" i="1" dirty="0"/>
              <a:t>flags</a:t>
            </a:r>
            <a:r>
              <a:rPr lang="en-US" dirty="0"/>
              <a:t>: additional options (usually just 0)</a:t>
            </a:r>
          </a:p>
          <a:p>
            <a:pPr lvl="1"/>
            <a:r>
              <a:rPr lang="en-US" dirty="0"/>
              <a:t>Return: number of bytes actually written</a:t>
            </a:r>
          </a:p>
          <a:p>
            <a:r>
              <a:rPr lang="en-US" b="1" dirty="0"/>
              <a:t>Do not assume that </a:t>
            </a:r>
            <a:r>
              <a:rPr lang="en-US" b="1" i="1" dirty="0"/>
              <a:t>count / </a:t>
            </a:r>
            <a:r>
              <a:rPr lang="en-US" b="1" i="1" dirty="0" err="1"/>
              <a:t>len</a:t>
            </a:r>
            <a:r>
              <a:rPr lang="en-US" b="1" dirty="0"/>
              <a:t> == the return value!!!</a:t>
            </a:r>
          </a:p>
          <a:p>
            <a:pPr lvl="1"/>
            <a:r>
              <a:rPr lang="en-US" dirty="0"/>
              <a:t>Why might this happen?</a:t>
            </a:r>
          </a:p>
        </p:txBody>
      </p:sp>
    </p:spTree>
    <p:extLst>
      <p:ext uri="{BB962C8B-B14F-4D97-AF65-F5344CB8AC3E}">
        <p14:creationId xmlns:p14="http://schemas.microsoft.com/office/powerpoint/2010/main" val="11158864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ABA7-22EA-1E42-BF02-BAD434C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read() and </a:t>
            </a:r>
            <a:r>
              <a:rPr lang="en-US" dirty="0" err="1"/>
              <a:t>recv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7949E-98DF-0446-BDC8-93E8859A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ssize_t</a:t>
            </a:r>
            <a:r>
              <a:rPr lang="en-US" dirty="0"/>
              <a:t> read(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fd</a:t>
            </a:r>
            <a:r>
              <a:rPr lang="en-US" dirty="0"/>
              <a:t>, void *</a:t>
            </a:r>
            <a:r>
              <a:rPr lang="en-US" i="1" dirty="0" err="1"/>
              <a:t>buf</a:t>
            </a:r>
            <a:r>
              <a:rPr lang="en-US" dirty="0"/>
              <a:t>, </a:t>
            </a:r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i="1" dirty="0"/>
              <a:t>count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Fairly obvious what this does I think?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recv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, void *</a:t>
            </a:r>
            <a:r>
              <a:rPr lang="en-US" i="1" dirty="0" err="1"/>
              <a:t>buf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len</a:t>
            </a:r>
            <a:r>
              <a:rPr lang="en-US" dirty="0"/>
              <a:t>, unsigned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flags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Seeing a pattern yet?!</a:t>
            </a:r>
          </a:p>
          <a:p>
            <a:r>
              <a:rPr lang="en-US" dirty="0"/>
              <a:t>Return values:</a:t>
            </a:r>
          </a:p>
          <a:p>
            <a:pPr lvl="1"/>
            <a:r>
              <a:rPr lang="en-US" dirty="0"/>
              <a:t>-1: there was an error reading from the socket</a:t>
            </a:r>
          </a:p>
          <a:p>
            <a:pPr lvl="2"/>
            <a:r>
              <a:rPr lang="en-US" dirty="0"/>
              <a:t>Usually unrecoverable. You should probably just </a:t>
            </a:r>
            <a:r>
              <a:rPr lang="en-US" i="1" dirty="0"/>
              <a:t>close()</a:t>
            </a:r>
            <a:r>
              <a:rPr lang="en-US" dirty="0"/>
              <a:t> the socket and move on</a:t>
            </a:r>
          </a:p>
          <a:p>
            <a:pPr lvl="1"/>
            <a:r>
              <a:rPr lang="en-US" dirty="0"/>
              <a:t>&gt;0: number of bytes received</a:t>
            </a:r>
          </a:p>
          <a:p>
            <a:pPr lvl="2"/>
            <a:r>
              <a:rPr lang="en-US" dirty="0"/>
              <a:t>May be less than</a:t>
            </a:r>
            <a:r>
              <a:rPr lang="en-US" i="1" dirty="0"/>
              <a:t> count / </a:t>
            </a:r>
            <a:r>
              <a:rPr lang="en-US" i="1" dirty="0" err="1"/>
              <a:t>len</a:t>
            </a:r>
            <a:r>
              <a:rPr lang="en-US" i="1" dirty="0"/>
              <a:t>!!</a:t>
            </a:r>
          </a:p>
          <a:p>
            <a:pPr lvl="1"/>
            <a:r>
              <a:rPr lang="en-US" dirty="0"/>
              <a:t>0: the sender has closed the socket</a:t>
            </a:r>
          </a:p>
        </p:txBody>
      </p:sp>
    </p:spTree>
    <p:extLst>
      <p:ext uri="{BB962C8B-B14F-4D97-AF65-F5344CB8AC3E}">
        <p14:creationId xmlns:p14="http://schemas.microsoft.com/office/powerpoint/2010/main" val="25581622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C6A2-5FE5-7846-8FD4-A85A8772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DCF8-06F4-EF49-8F85-FA455B7B0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Beej’s super famous socket tutorial</a:t>
            </a:r>
          </a:p>
          <a:p>
            <a:pPr lvl="1"/>
            <a:r>
              <a:rPr lang="en-US" dirty="0"/>
              <a:t>I learned more from Beej’s tutorial than pretty much any other source</a:t>
            </a:r>
          </a:p>
          <a:p>
            <a:pPr lvl="1"/>
            <a:r>
              <a:rPr lang="en-US" dirty="0"/>
              <a:t>I still often use it if I’m doing anything complicated in C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https://beej.us/guide/bgnet/html/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5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/>
              <a:t>BSD Sockets (debuted with BSD 4.2)</a:t>
            </a:r>
          </a:p>
          <a:p>
            <a:pPr lvl="1"/>
            <a:r>
              <a:rPr lang="en-US" dirty="0"/>
              <a:t>Unix Sockets (originally included with AT&amp;T Unix)</a:t>
            </a:r>
          </a:p>
          <a:p>
            <a:pPr lvl="1"/>
            <a:r>
              <a:rPr lang="en-US" dirty="0" err="1"/>
              <a:t>Posix</a:t>
            </a:r>
            <a:r>
              <a:rPr lang="en-US" dirty="0"/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19838194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3366-BFF4-6C4E-914E-A3C93945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6C29A-4EB4-DB4A-9EC7-A6BAF863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 think you now have everything you need to complete the project!</a:t>
            </a:r>
          </a:p>
          <a:p>
            <a:pPr lvl="1"/>
            <a:r>
              <a:rPr lang="en-US" dirty="0"/>
              <a:t>I might be wrong though, we’ll see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088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/>
              <a:t>Berkeley Sockets</a:t>
            </a:r>
          </a:p>
          <a:p>
            <a:pPr lvl="1"/>
            <a:r>
              <a:rPr lang="en-US" dirty="0"/>
              <a:t>BSD Sockets (debuted with BSD 4.2)</a:t>
            </a:r>
          </a:p>
          <a:p>
            <a:pPr lvl="1"/>
            <a:r>
              <a:rPr lang="en-US" dirty="0"/>
              <a:t>Unix Sockets (originally included with AT&amp;T Unix)</a:t>
            </a:r>
          </a:p>
          <a:p>
            <a:pPr lvl="1"/>
            <a:r>
              <a:rPr lang="en-US" dirty="0" err="1"/>
              <a:t>Posix</a:t>
            </a:r>
            <a:r>
              <a:rPr lang="en-US" dirty="0"/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Original interface of TCP/IP</a:t>
            </a:r>
          </a:p>
          <a:p>
            <a:pPr lvl="1"/>
            <a:r>
              <a:rPr lang="en-US" dirty="0"/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31593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or more parties want to provide a service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or more parties want to use the service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How do you get them together?</a:t>
            </a:r>
          </a:p>
          <a:p>
            <a:r>
              <a:rPr lang="en-US" dirty="0">
                <a:solidFill>
                  <a:schemeClr val="bg1"/>
                </a:solidFill>
              </a:rPr>
              <a:t>Solution: client-server architecture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98209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or more parties want to use the service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How do you get them together?</a:t>
            </a:r>
          </a:p>
          <a:p>
            <a:r>
              <a:rPr lang="en-US" dirty="0">
                <a:solidFill>
                  <a:schemeClr val="bg1"/>
                </a:solidFill>
              </a:rPr>
              <a:t>Solution: client-server architecture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12303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How do you get them together?</a:t>
            </a:r>
          </a:p>
          <a:p>
            <a:r>
              <a:rPr lang="en-US" dirty="0">
                <a:solidFill>
                  <a:schemeClr val="bg1"/>
                </a:solidFill>
              </a:rPr>
              <a:t>Solution: client-server architecture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54803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>
                <a:solidFill>
                  <a:schemeClr val="bg1"/>
                </a:solidFill>
              </a:rPr>
              <a:t>Solution: client-server architecture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406392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are we presenting C sockets?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1: Implement a semi-trivial protocol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There will be a server set up for you to test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whatever language you want, sockets exist in all of them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Maybe some extra credit possible :D</a:t>
            </a:r>
          </a:p>
        </p:txBody>
      </p:sp>
    </p:spTree>
    <p:extLst>
      <p:ext uri="{BB962C8B-B14F-4D97-AF65-F5344CB8AC3E}">
        <p14:creationId xmlns:p14="http://schemas.microsoft.com/office/powerpoint/2010/main" val="14493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385050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245196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/>
              <a:t>Server: Responder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120251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/>
              <a:t>Server: Responder</a:t>
            </a:r>
          </a:p>
          <a:p>
            <a:pPr lvl="1"/>
            <a:r>
              <a:rPr lang="en-US" dirty="0"/>
              <a:t>At least one side has to wait for the other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1012187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/>
              <a:t>Server: Responder</a:t>
            </a:r>
          </a:p>
          <a:p>
            <a:pPr lvl="1"/>
            <a:r>
              <a:rPr lang="en-US" dirty="0"/>
              <a:t>At least one side has to wait for the other</a:t>
            </a:r>
          </a:p>
          <a:p>
            <a:pPr lvl="2"/>
            <a:r>
              <a:rPr lang="en-US" dirty="0"/>
              <a:t>Service provider (server) sits and waits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154973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/>
              <a:t>Server: Responder</a:t>
            </a:r>
          </a:p>
          <a:p>
            <a:pPr lvl="1"/>
            <a:r>
              <a:rPr lang="en-US" dirty="0"/>
              <a:t>At least one side has to wait for the other</a:t>
            </a:r>
          </a:p>
          <a:p>
            <a:pPr lvl="2"/>
            <a:r>
              <a:rPr lang="en-US" dirty="0"/>
              <a:t>Service provider (server) sits and waits</a:t>
            </a:r>
          </a:p>
          <a:p>
            <a:pPr lvl="2"/>
            <a:r>
              <a:rPr lang="en-US" dirty="0"/>
              <a:t>Client locates servers, initiates contact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User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86302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FA37-AB4F-B149-AE84-4FD5323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7B2-639C-0844-93C2-B84A5EA2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r>
              <a:rPr lang="en-US" dirty="0"/>
              <a:t>A fundamental problem: rendezvous</a:t>
            </a:r>
          </a:p>
          <a:p>
            <a:pPr lvl="1"/>
            <a:r>
              <a:rPr lang="en-US" dirty="0"/>
              <a:t>One or more parties want to provide a service</a:t>
            </a:r>
          </a:p>
          <a:p>
            <a:pPr lvl="1"/>
            <a:r>
              <a:rPr lang="en-US" dirty="0"/>
              <a:t>One or more parties want to use the service</a:t>
            </a:r>
          </a:p>
          <a:p>
            <a:pPr lvl="1"/>
            <a:r>
              <a:rPr lang="en-US" i="1" dirty="0"/>
              <a:t>How do you get them together?</a:t>
            </a:r>
          </a:p>
          <a:p>
            <a:r>
              <a:rPr lang="en-US" dirty="0"/>
              <a:t>Solution: client-server architecture</a:t>
            </a:r>
          </a:p>
          <a:p>
            <a:pPr lvl="1"/>
            <a:r>
              <a:rPr lang="en-US" dirty="0"/>
              <a:t>Client: Initiator of communication</a:t>
            </a:r>
          </a:p>
          <a:p>
            <a:pPr lvl="1"/>
            <a:r>
              <a:rPr lang="en-US" dirty="0"/>
              <a:t>Server: Responder</a:t>
            </a:r>
          </a:p>
          <a:p>
            <a:pPr lvl="1"/>
            <a:r>
              <a:rPr lang="en-US" dirty="0"/>
              <a:t>At least one side has to wait for the other</a:t>
            </a:r>
          </a:p>
          <a:p>
            <a:pPr lvl="2"/>
            <a:r>
              <a:rPr lang="en-US" dirty="0"/>
              <a:t>Service provider (server) sits and waits</a:t>
            </a:r>
          </a:p>
          <a:p>
            <a:pPr lvl="2"/>
            <a:r>
              <a:rPr lang="en-US" dirty="0"/>
              <a:t>Client locates servers, initiates contact</a:t>
            </a:r>
          </a:p>
          <a:p>
            <a:pPr lvl="2"/>
            <a:r>
              <a:rPr lang="en-US" dirty="0"/>
              <a:t>Use well-known semantic names for location (DNS)</a:t>
            </a:r>
          </a:p>
        </p:txBody>
      </p:sp>
    </p:spTree>
    <p:extLst>
      <p:ext uri="{BB962C8B-B14F-4D97-AF65-F5344CB8AC3E}">
        <p14:creationId xmlns:p14="http://schemas.microsoft.com/office/powerpoint/2010/main" val="331723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738A-C091-9C41-9BA1-57D45F1D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EE330E2-60E3-D740-AFDA-21EE684E7E62}"/>
              </a:ext>
            </a:extLst>
          </p:cNvPr>
          <p:cNvSpPr txBox="1">
            <a:spLocks/>
          </p:cNvSpPr>
          <p:nvPr/>
        </p:nvSpPr>
        <p:spPr>
          <a:xfrm>
            <a:off x="1260529" y="1589567"/>
            <a:ext cx="3886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Clients</a:t>
            </a:r>
          </a:p>
          <a:p>
            <a:r>
              <a:rPr lang="en-US" dirty="0"/>
              <a:t>Execute on-demand</a:t>
            </a:r>
          </a:p>
          <a:p>
            <a:r>
              <a:rPr lang="en-US" dirty="0"/>
              <a:t>Unprivileged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(Usually) sequential</a:t>
            </a:r>
          </a:p>
          <a:p>
            <a:r>
              <a:rPr lang="en-US" dirty="0"/>
              <a:t>Not performance sensitive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A5A7F1A-39F3-5C43-A579-7A3E851C13F0}"/>
              </a:ext>
            </a:extLst>
          </p:cNvPr>
          <p:cNvSpPr txBox="1">
            <a:spLocks/>
          </p:cNvSpPr>
          <p:nvPr/>
        </p:nvSpPr>
        <p:spPr>
          <a:xfrm>
            <a:off x="6131261" y="1589567"/>
            <a:ext cx="3886200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Servers</a:t>
            </a:r>
          </a:p>
          <a:p>
            <a:r>
              <a:rPr lang="en-US"/>
              <a:t>Always-on</a:t>
            </a:r>
          </a:p>
          <a:p>
            <a:r>
              <a:rPr lang="en-US"/>
              <a:t>Privileged</a:t>
            </a:r>
          </a:p>
          <a:p>
            <a:r>
              <a:rPr lang="en-US"/>
              <a:t>Complex</a:t>
            </a:r>
          </a:p>
          <a:p>
            <a:r>
              <a:rPr lang="en-US"/>
              <a:t>(Massively) concurrent</a:t>
            </a:r>
          </a:p>
          <a:p>
            <a:r>
              <a:rPr lang="en-US"/>
              <a:t>High performance</a:t>
            </a:r>
          </a:p>
          <a:p>
            <a:r>
              <a:rPr lang="en-US"/>
              <a:t>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7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280F-BA45-F24E-B545-62D67BDF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C863-3DC0-7E46-A84A-9E87D127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common protocols</a:t>
            </a:r>
          </a:p>
          <a:p>
            <a:pPr lvl="1"/>
            <a:r>
              <a:rPr lang="en-US" dirty="0"/>
              <a:t>Application layer</a:t>
            </a:r>
          </a:p>
          <a:p>
            <a:pPr lvl="1"/>
            <a:r>
              <a:rPr lang="en-US" dirty="0"/>
              <a:t>Transport layer</a:t>
            </a:r>
          </a:p>
          <a:p>
            <a:pPr lvl="1"/>
            <a:r>
              <a:rPr lang="en-US" dirty="0"/>
              <a:t>Network layer</a:t>
            </a:r>
          </a:p>
          <a:p>
            <a:endParaRPr lang="en-US" dirty="0"/>
          </a:p>
          <a:p>
            <a:r>
              <a:rPr lang="en-US" dirty="0"/>
              <a:t>Both rely on APIs for network access</a:t>
            </a:r>
          </a:p>
        </p:txBody>
      </p:sp>
    </p:spTree>
    <p:extLst>
      <p:ext uri="{BB962C8B-B14F-4D97-AF65-F5344CB8AC3E}">
        <p14:creationId xmlns:p14="http://schemas.microsoft.com/office/powerpoint/2010/main" val="384457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82B4-2DC4-0646-844D-E1AFD58A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4B462-D2E0-2045-99AD-0552F1AA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38"/>
            <a:ext cx="10515600" cy="5385661"/>
          </a:xfrm>
        </p:spPr>
        <p:txBody>
          <a:bodyPr>
            <a:normAutofit/>
          </a:bodyPr>
          <a:lstStyle/>
          <a:p>
            <a:r>
              <a:rPr lang="en-US" dirty="0"/>
              <a:t>Basic network abstraction: the </a:t>
            </a:r>
            <a:r>
              <a:rPr lang="en-US" b="1" i="1" dirty="0"/>
              <a:t>socket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Socket: an object that allows reading/writing from a network interface</a:t>
            </a:r>
          </a:p>
          <a:p>
            <a:r>
              <a:rPr lang="en-US" dirty="0"/>
              <a:t>In Unix, sockets are just file descriptors</a:t>
            </a:r>
          </a:p>
          <a:p>
            <a:pPr lvl="1"/>
            <a:r>
              <a:rPr lang="en-US" i="1" dirty="0"/>
              <a:t>read()</a:t>
            </a:r>
            <a:r>
              <a:rPr lang="en-US" dirty="0"/>
              <a:t> and </a:t>
            </a:r>
            <a:r>
              <a:rPr lang="en-US" i="1" dirty="0"/>
              <a:t>write()</a:t>
            </a:r>
            <a:r>
              <a:rPr lang="en-US" dirty="0"/>
              <a:t> both work on sockets</a:t>
            </a:r>
          </a:p>
          <a:p>
            <a:pPr lvl="1"/>
            <a:r>
              <a:rPr lang="en-US" i="1" dirty="0"/>
              <a:t>Caution: socket calls are </a:t>
            </a:r>
            <a:r>
              <a:rPr lang="en-US" b="1" i="1" dirty="0"/>
              <a:t>blocking</a:t>
            </a:r>
            <a:endParaRPr lang="en-US" i="1" dirty="0"/>
          </a:p>
        </p:txBody>
      </p:sp>
      <p:pic>
        <p:nvPicPr>
          <p:cNvPr id="4" name="Picture 2" descr="C:\Users\t0ph3r\Documents\CS 4700\assets\124_cobis_20070206153048.jpg">
            <a:extLst>
              <a:ext uri="{FF2B5EF4-FFF2-40B4-BE49-F238E27FC236}">
                <a16:creationId xmlns:a16="http://schemas.microsoft.com/office/drawing/2014/main" id="{4268B3C8-8863-F74F-BD18-2FBC8110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17" y="2034146"/>
            <a:ext cx="1632933" cy="24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t0ph3r\Documents\CS 4700\assets\290px-Socket_478.jpg">
            <a:extLst>
              <a:ext uri="{FF2B5EF4-FFF2-40B4-BE49-F238E27FC236}">
                <a16:creationId xmlns:a16="http://schemas.microsoft.com/office/drawing/2014/main" id="{7013C0AA-72AF-034D-B8BD-7F770350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57" y="2197601"/>
            <a:ext cx="1966745" cy="210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0B153B7-F238-FC4A-9D8F-F5694D2FC00A}"/>
              </a:ext>
            </a:extLst>
          </p:cNvPr>
          <p:cNvSpPr/>
          <p:nvPr/>
        </p:nvSpPr>
        <p:spPr>
          <a:xfrm>
            <a:off x="3741338" y="2265841"/>
            <a:ext cx="1782504" cy="1782504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9A6715FB-A7B7-A84A-8819-BB02A74BF499}"/>
              </a:ext>
            </a:extLst>
          </p:cNvPr>
          <p:cNvSpPr/>
          <p:nvPr/>
        </p:nvSpPr>
        <p:spPr>
          <a:xfrm>
            <a:off x="6602477" y="2343580"/>
            <a:ext cx="1782504" cy="1782504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2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1: Implement a semi-trivial protocol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There will be a server set up for you to test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whatever language you want, sockets exist in all of them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Maybe some extra credit possible :D</a:t>
            </a:r>
          </a:p>
        </p:txBody>
      </p:sp>
    </p:spTree>
    <p:extLst>
      <p:ext uri="{BB962C8B-B14F-4D97-AF65-F5344CB8AC3E}">
        <p14:creationId xmlns:p14="http://schemas.microsoft.com/office/powerpoint/2010/main" val="2665656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569B-14E3-1544-9DE1-EED0EE17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 API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0CDE-F1C0-BD40-9F31-B77051946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B6D5BC8-6A6B-AD49-990D-59A787FA0E6E}"/>
              </a:ext>
            </a:extLst>
          </p:cNvPr>
          <p:cNvSpPr txBox="1">
            <a:spLocks/>
          </p:cNvSpPr>
          <p:nvPr/>
        </p:nvSpPr>
        <p:spPr>
          <a:xfrm>
            <a:off x="1864963" y="1589567"/>
            <a:ext cx="3886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Clients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gethostbyname()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socket()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connect()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write() / send()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read() / recv()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close()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981250-4343-784C-97AF-CD1F9A26C8F6}"/>
              </a:ext>
            </a:extLst>
          </p:cNvPr>
          <p:cNvSpPr txBox="1">
            <a:spLocks/>
          </p:cNvSpPr>
          <p:nvPr/>
        </p:nvSpPr>
        <p:spPr>
          <a:xfrm>
            <a:off x="6100264" y="1589566"/>
            <a:ext cx="3886200" cy="482488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Servers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socket()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bind()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listen()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while (whatever) {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	accept()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	read() / recv()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	write() / send()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	close()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/>
              <a:t>close()</a:t>
            </a:r>
            <a:endParaRPr lang="en-US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C88B5B-DBAA-164D-8D86-CE03CC79DB25}"/>
              </a:ext>
            </a:extLst>
          </p:cNvPr>
          <p:cNvSpPr/>
          <p:nvPr/>
        </p:nvSpPr>
        <p:spPr>
          <a:xfrm>
            <a:off x="5813715" y="1565158"/>
            <a:ext cx="3998797" cy="486293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>
                <a:solidFill>
                  <a:schemeClr val="bg1"/>
                </a:solidFill>
              </a:rPr>
              <a:t>Get a new socket</a:t>
            </a: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bg1"/>
                </a:solidFill>
              </a:rPr>
              <a:t>: a constant, usually PF_INET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type</a:t>
            </a:r>
            <a:r>
              <a:rPr lang="en-US" dirty="0">
                <a:solidFill>
                  <a:schemeClr val="bg1"/>
                </a:solidFill>
              </a:rPr>
              <a:t>: a constant, usually SOCK_STREAM or SOCK_DGRAM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191844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bg1"/>
                </a:solidFill>
              </a:rPr>
              <a:t>: a constant, usually PF_INET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type</a:t>
            </a:r>
            <a:r>
              <a:rPr lang="en-US" dirty="0">
                <a:solidFill>
                  <a:schemeClr val="bg1"/>
                </a:solidFill>
              </a:rPr>
              <a:t>: a constant, usually SOCK_STREAM or SOCK_DGRAM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65296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bg1"/>
                </a:solidFill>
              </a:rPr>
              <a:t>: a constant, usually PF_INET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type</a:t>
            </a:r>
            <a:r>
              <a:rPr lang="en-US" dirty="0">
                <a:solidFill>
                  <a:schemeClr val="bg1"/>
                </a:solidFill>
              </a:rPr>
              <a:t>: a constant, usually SOCK_STREAM or SOCK_DGRAM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273396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type</a:t>
            </a:r>
            <a:r>
              <a:rPr lang="en-US" dirty="0">
                <a:solidFill>
                  <a:schemeClr val="bg1"/>
                </a:solidFill>
              </a:rPr>
              <a:t>: a constant, usually SOCK_STREAM or SOCK_DGRAM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951893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</a:t>
            </a:r>
            <a:r>
              <a:rPr lang="en-US" altLang="zh-CN" dirty="0"/>
              <a:t>AF_INET (IPv4 protocol)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1807957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405437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2904269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protocol</a:t>
            </a:r>
            <a:r>
              <a:rPr lang="en-US" dirty="0"/>
              <a:t>: usually 0 (zero)</a:t>
            </a:r>
          </a:p>
          <a:p>
            <a:r>
              <a:rPr lang="en-US" dirty="0">
                <a:solidFill>
                  <a:schemeClr val="bg1"/>
                </a:solidFill>
              </a:rPr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4211267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protocol</a:t>
            </a:r>
            <a:r>
              <a:rPr lang="en-US" dirty="0"/>
              <a:t>: usually 0 (zero)</a:t>
            </a:r>
          </a:p>
          <a:p>
            <a:r>
              <a:rPr lang="en-US" dirty="0"/>
              <a:t>Return: a new file descriptor, or -1 for an error</a:t>
            </a:r>
          </a:p>
          <a:p>
            <a:r>
              <a:rPr lang="en-US" dirty="0">
                <a:solidFill>
                  <a:schemeClr val="bg1"/>
                </a:solidFill>
              </a:rPr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384872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/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1: Implement a semi-trivial protocol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There will be a server set up for you to test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whatever language you want, sockets exist in all of them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Maybe some extra credit possible :D</a:t>
            </a:r>
          </a:p>
        </p:txBody>
      </p:sp>
    </p:spTree>
    <p:extLst>
      <p:ext uri="{BB962C8B-B14F-4D97-AF65-F5344CB8AC3E}">
        <p14:creationId xmlns:p14="http://schemas.microsoft.com/office/powerpoint/2010/main" val="3817076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protocol</a:t>
            </a:r>
            <a:r>
              <a:rPr lang="en-US" dirty="0"/>
              <a:t>: usually 0 (zero)</a:t>
            </a:r>
          </a:p>
          <a:p>
            <a:r>
              <a:rPr lang="en-US" dirty="0"/>
              <a:t>Return: a new file descriptor, or -1 for an error</a:t>
            </a:r>
          </a:p>
          <a:p>
            <a:r>
              <a:rPr lang="en-US" dirty="0"/>
              <a:t>Many other constants are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2678860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protocol</a:t>
            </a:r>
            <a:r>
              <a:rPr lang="en-US" dirty="0"/>
              <a:t>: usually 0 (zero)</a:t>
            </a:r>
          </a:p>
          <a:p>
            <a:r>
              <a:rPr lang="en-US" dirty="0"/>
              <a:t>Return: a new file descriptor, or -1 for an error</a:t>
            </a:r>
          </a:p>
          <a:p>
            <a:r>
              <a:rPr lang="en-US" dirty="0"/>
              <a:t>Many other constants are available</a:t>
            </a:r>
          </a:p>
          <a:p>
            <a:pPr lvl="1"/>
            <a:r>
              <a:rPr lang="en-US" dirty="0"/>
              <a:t>Why so many options?!</a:t>
            </a:r>
          </a:p>
        </p:txBody>
      </p:sp>
    </p:spTree>
    <p:extLst>
      <p:ext uri="{BB962C8B-B14F-4D97-AF65-F5344CB8AC3E}">
        <p14:creationId xmlns:p14="http://schemas.microsoft.com/office/powerpoint/2010/main" val="4281185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2B09-2EB4-D74E-814A-31F6C27E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socket(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E4B4-4D5D-A643-ACA1-A1D323FC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basic call, used by clients and servers</a:t>
            </a:r>
          </a:p>
          <a:p>
            <a:r>
              <a:rPr lang="en-US" dirty="0"/>
              <a:t>Get a new socket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domain</a:t>
            </a:r>
            <a:r>
              <a:rPr lang="en-US" dirty="0"/>
              <a:t>: a constant, usually PF_INET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type</a:t>
            </a:r>
            <a:r>
              <a:rPr lang="en-US" dirty="0"/>
              <a:t>: a constant, usually SOCK_STREAM or SOCK_DGRAM</a:t>
            </a:r>
          </a:p>
          <a:p>
            <a:pPr lvl="2"/>
            <a:r>
              <a:rPr lang="en-US" dirty="0"/>
              <a:t>SOCK_STREAM means TCP</a:t>
            </a:r>
          </a:p>
          <a:p>
            <a:pPr lvl="2"/>
            <a:r>
              <a:rPr lang="en-US" dirty="0"/>
              <a:t>SOCK_DGRAM means UDP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protocol</a:t>
            </a:r>
            <a:r>
              <a:rPr lang="en-US" dirty="0"/>
              <a:t>: usually 0 (zero)</a:t>
            </a:r>
          </a:p>
          <a:p>
            <a:r>
              <a:rPr lang="en-US" dirty="0"/>
              <a:t>Return: a new file descriptor, or -1 for an error</a:t>
            </a:r>
          </a:p>
          <a:p>
            <a:r>
              <a:rPr lang="en-US" dirty="0"/>
              <a:t>Many other constants are available</a:t>
            </a:r>
          </a:p>
          <a:p>
            <a:pPr lvl="1"/>
            <a:r>
              <a:rPr lang="en-US" dirty="0"/>
              <a:t>Why so many options?!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822477A-2002-8F44-81E7-CB029801C0C2}"/>
              </a:ext>
            </a:extLst>
          </p:cNvPr>
          <p:cNvSpPr/>
          <p:nvPr/>
        </p:nvSpPr>
        <p:spPr>
          <a:xfrm>
            <a:off x="3688597" y="1301858"/>
            <a:ext cx="7665203" cy="3781586"/>
          </a:xfrm>
          <a:prstGeom prst="wedgeRoundRectCallout">
            <a:avLst>
              <a:gd name="adj1" fmla="val -40753"/>
              <a:gd name="adj2" fmla="val 649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The C socket API is </a:t>
            </a:r>
            <a:r>
              <a:rPr lang="en-US" sz="2800" b="1" i="1" u="sng" dirty="0"/>
              <a:t>extensible</a:t>
            </a:r>
            <a:endParaRPr lang="en-US" sz="2800" u="sng" dirty="0"/>
          </a:p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Internet isn’t the only network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TCP/UDP aren’t the only transport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theory, transport protocols might also have different dialects</a:t>
            </a:r>
          </a:p>
        </p:txBody>
      </p:sp>
    </p:spTree>
    <p:extLst>
      <p:ext uri="{BB962C8B-B14F-4D97-AF65-F5344CB8AC3E}">
        <p14:creationId xmlns:p14="http://schemas.microsoft.com/office/powerpoint/2010/main" val="38472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is this necessary?</a:t>
            </a:r>
          </a:p>
          <a:p>
            <a:r>
              <a:rPr lang="en-US" dirty="0">
                <a:solidFill>
                  <a:schemeClr val="bg1"/>
                </a:solidFill>
              </a:rPr>
              <a:t>Parameters: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an unbound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my_addr</a:t>
            </a:r>
            <a:r>
              <a:rPr lang="en-US" dirty="0">
                <a:solidFill>
                  <a:schemeClr val="bg1"/>
                </a:solidFill>
              </a:rPr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92833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>
                <a:solidFill>
                  <a:schemeClr val="bg1"/>
                </a:solidFill>
              </a:rPr>
              <a:t>Parameters: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an unbound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my_addr</a:t>
            </a:r>
            <a:r>
              <a:rPr lang="en-US" dirty="0">
                <a:solidFill>
                  <a:schemeClr val="bg1"/>
                </a:solidFill>
              </a:rPr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994768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>
                <a:solidFill>
                  <a:schemeClr val="bg1"/>
                </a:solidFill>
              </a:rPr>
              <a:t>Parameters: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an unbound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my_addr</a:t>
            </a:r>
            <a:r>
              <a:rPr lang="en-US" dirty="0">
                <a:solidFill>
                  <a:schemeClr val="bg1"/>
                </a:solidFill>
              </a:rPr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C35DF8-F447-0E4F-81A9-37D921D3C7E2}"/>
              </a:ext>
            </a:extLst>
          </p:cNvPr>
          <p:cNvSpPr/>
          <p:nvPr/>
        </p:nvSpPr>
        <p:spPr>
          <a:xfrm>
            <a:off x="4370521" y="3421466"/>
            <a:ext cx="7138262" cy="2890434"/>
          </a:xfrm>
          <a:prstGeom prst="wedgeRoundRectCallout">
            <a:avLst>
              <a:gd name="adj1" fmla="val -45529"/>
              <a:gd name="adj2" fmla="val -69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machine may have </a:t>
            </a:r>
            <a:r>
              <a:rPr lang="en-US" sz="2400" i="1" dirty="0"/>
              <a:t>multiple</a:t>
            </a:r>
            <a:r>
              <a:rPr lang="en-US" sz="2400" dirty="0"/>
              <a:t> network 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dirty="0" err="1"/>
              <a:t>WiFi</a:t>
            </a:r>
            <a:r>
              <a:rPr lang="en-US" sz="2400" dirty="0"/>
              <a:t> and Ethernet on your laptop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Example: Cellular and Bluetooth in your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network interface has its own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We’ll talk about ports next…</a:t>
            </a:r>
          </a:p>
        </p:txBody>
      </p:sp>
    </p:spTree>
    <p:extLst>
      <p:ext uri="{BB962C8B-B14F-4D97-AF65-F5344CB8AC3E}">
        <p14:creationId xmlns:p14="http://schemas.microsoft.com/office/powerpoint/2010/main" val="2116339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an unbound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my_addr</a:t>
            </a:r>
            <a:r>
              <a:rPr lang="en-US" dirty="0">
                <a:solidFill>
                  <a:schemeClr val="bg1"/>
                </a:solidFill>
              </a:rPr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1521205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an unbound socket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struct </a:t>
            </a:r>
            <a:r>
              <a:rPr lang="en-US" dirty="0" err="1">
                <a:solidFill>
                  <a:schemeClr val="bg1"/>
                </a:solidFill>
              </a:rPr>
              <a:t>sockaddr</a:t>
            </a:r>
            <a:r>
              <a:rPr lang="en-US" dirty="0">
                <a:solidFill>
                  <a:schemeClr val="bg1"/>
                </a:solidFill>
              </a:rPr>
              <a:t> * </a:t>
            </a:r>
            <a:r>
              <a:rPr lang="en-US" i="1" dirty="0" err="1">
                <a:solidFill>
                  <a:schemeClr val="bg1"/>
                </a:solidFill>
              </a:rPr>
              <a:t>my_addr</a:t>
            </a:r>
            <a:r>
              <a:rPr lang="en-US" dirty="0">
                <a:solidFill>
                  <a:schemeClr val="bg1"/>
                </a:solidFill>
              </a:rPr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422998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an unbound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my_addr</a:t>
            </a:r>
            <a:r>
              <a:rPr lang="en-US" dirty="0"/>
              <a:t>: the desired IP address and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addrlen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sizeof</a:t>
            </a:r>
            <a:r>
              <a:rPr lang="en-US" i="1" dirty="0">
                <a:solidFill>
                  <a:schemeClr val="bg1"/>
                </a:solidFill>
              </a:rPr>
              <a:t>(struct </a:t>
            </a:r>
            <a:r>
              <a:rPr lang="en-US" i="1" dirty="0" err="1">
                <a:solidFill>
                  <a:schemeClr val="bg1"/>
                </a:solidFill>
              </a:rPr>
              <a:t>sockaddr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996377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an unbound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my_addr</a:t>
            </a:r>
            <a:r>
              <a:rPr lang="en-US" dirty="0"/>
              <a:t>: the desired IP address and port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</a:t>
            </a:r>
            <a:r>
              <a:rPr lang="en-US" i="1" dirty="0" err="1"/>
              <a:t>sizeof</a:t>
            </a:r>
            <a:r>
              <a:rPr lang="en-US" i="1" dirty="0"/>
              <a:t>(struct </a:t>
            </a:r>
            <a:r>
              <a:rPr lang="en-US" i="1" dirty="0" err="1"/>
              <a:t>sockaddr</a:t>
            </a:r>
            <a:r>
              <a:rPr lang="en-US" i="1" dirty="0"/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37838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/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Project 1: Implement a semi-trivial protocol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There will be a server set up for you to test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whatever language you want, sockets exist in all of them</a:t>
            </a:r>
          </a:p>
        </p:txBody>
      </p:sp>
    </p:spTree>
    <p:extLst>
      <p:ext uri="{BB962C8B-B14F-4D97-AF65-F5344CB8AC3E}">
        <p14:creationId xmlns:p14="http://schemas.microsoft.com/office/powerpoint/2010/main" val="2914653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an unbound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my_addr</a:t>
            </a:r>
            <a:r>
              <a:rPr lang="en-US" dirty="0"/>
              <a:t>: the desired IP address and port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</a:t>
            </a:r>
            <a:r>
              <a:rPr lang="en-US" i="1" dirty="0" err="1"/>
              <a:t>sizeof</a:t>
            </a:r>
            <a:r>
              <a:rPr lang="en-US" i="1" dirty="0"/>
              <a:t>(struct </a:t>
            </a:r>
            <a:r>
              <a:rPr lang="en-US" i="1" dirty="0" err="1"/>
              <a:t>sockaddr</a:t>
            </a:r>
            <a:r>
              <a:rPr lang="en-US" i="1" dirty="0"/>
              <a:t>)</a:t>
            </a:r>
          </a:p>
          <a:p>
            <a:r>
              <a:rPr lang="en-US" dirty="0"/>
              <a:t>Return: 0 on success, -1 on failure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might </a:t>
            </a:r>
            <a:r>
              <a:rPr lang="en-US" i="1" dirty="0">
                <a:solidFill>
                  <a:schemeClr val="bg1"/>
                </a:solidFill>
              </a:rPr>
              <a:t>bind()</a:t>
            </a:r>
            <a:r>
              <a:rPr lang="en-US" dirty="0">
                <a:solidFill>
                  <a:schemeClr val="bg1"/>
                </a:solidFill>
              </a:rPr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997729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131-4E45-CD4A-841E-3CAB96FF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bind(</a:t>
            </a:r>
            <a:r>
              <a:rPr lang="en-US" dirty="0" err="1"/>
              <a:t>int</a:t>
            </a:r>
            <a:r>
              <a:rPr lang="en-US" dirty="0"/>
              <a:t>, struct </a:t>
            </a:r>
            <a:r>
              <a:rPr lang="en-US" dirty="0" err="1"/>
              <a:t>sockaddr</a:t>
            </a:r>
            <a:r>
              <a:rPr lang="en-US" dirty="0"/>
              <a:t> *,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7D23-977B-734D-A117-9E5ECBB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servers to associate a socket to a network interface and a port</a:t>
            </a:r>
          </a:p>
          <a:p>
            <a:pPr lvl="1"/>
            <a:r>
              <a:rPr lang="en-US" dirty="0"/>
              <a:t>Why is this necessary?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an unbound socket</a:t>
            </a:r>
          </a:p>
          <a:p>
            <a:pPr lvl="1"/>
            <a:r>
              <a:rPr lang="en-US" dirty="0"/>
              <a:t>struct </a:t>
            </a:r>
            <a:r>
              <a:rPr lang="en-US" dirty="0" err="1"/>
              <a:t>sockaddr</a:t>
            </a:r>
            <a:r>
              <a:rPr lang="en-US" dirty="0"/>
              <a:t> * </a:t>
            </a:r>
            <a:r>
              <a:rPr lang="en-US" i="1" dirty="0" err="1"/>
              <a:t>my_addr</a:t>
            </a:r>
            <a:r>
              <a:rPr lang="en-US" dirty="0"/>
              <a:t>: the desired IP address and port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addrlen</a:t>
            </a:r>
            <a:r>
              <a:rPr lang="en-US" dirty="0"/>
              <a:t>: </a:t>
            </a:r>
            <a:r>
              <a:rPr lang="en-US" i="1" dirty="0" err="1"/>
              <a:t>sizeof</a:t>
            </a:r>
            <a:r>
              <a:rPr lang="en-US" i="1" dirty="0"/>
              <a:t>(struct </a:t>
            </a:r>
            <a:r>
              <a:rPr lang="en-US" i="1" dirty="0" err="1"/>
              <a:t>sockaddr</a:t>
            </a:r>
            <a:r>
              <a:rPr lang="en-US" i="1" dirty="0"/>
              <a:t>)</a:t>
            </a:r>
          </a:p>
          <a:p>
            <a:r>
              <a:rPr lang="en-US" dirty="0"/>
              <a:t>Return: 0 on success, -1 on failure</a:t>
            </a:r>
          </a:p>
          <a:p>
            <a:pPr lvl="1"/>
            <a:r>
              <a:rPr lang="en-US" dirty="0"/>
              <a:t>Why might </a:t>
            </a:r>
            <a:r>
              <a:rPr lang="en-US" i="1" dirty="0"/>
              <a:t>bind()</a:t>
            </a:r>
            <a:r>
              <a:rPr lang="en-US" dirty="0"/>
              <a:t> fail?</a:t>
            </a:r>
          </a:p>
        </p:txBody>
      </p:sp>
    </p:spTree>
    <p:extLst>
      <p:ext uri="{BB962C8B-B14F-4D97-AF65-F5344CB8AC3E}">
        <p14:creationId xmlns:p14="http://schemas.microsoft.com/office/powerpoint/2010/main" val="131823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65,535 ports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Ports &lt; 1024 are </a:t>
            </a:r>
            <a:r>
              <a:rPr lang="en-US" b="1" dirty="0">
                <a:solidFill>
                  <a:schemeClr val="bg1"/>
                </a:solidFill>
              </a:rPr>
              <a:t>reserved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274931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Ports &lt; 1024 are </a:t>
            </a:r>
            <a:r>
              <a:rPr lang="en-US" b="1" dirty="0">
                <a:solidFill>
                  <a:schemeClr val="bg1"/>
                </a:solidFill>
              </a:rPr>
              <a:t>reserved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635942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Ports &lt; 1024 are </a:t>
            </a:r>
            <a:r>
              <a:rPr lang="en-US" b="1" dirty="0">
                <a:solidFill>
                  <a:schemeClr val="bg1"/>
                </a:solidFill>
              </a:rPr>
              <a:t>reserved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9091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Ports &lt; 1024 are </a:t>
            </a:r>
            <a:r>
              <a:rPr lang="en-US" b="1" dirty="0">
                <a:solidFill>
                  <a:schemeClr val="bg1"/>
                </a:solidFill>
              </a:rPr>
              <a:t>reserved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579C2D7-F584-3349-96DA-BEC5231B2044}"/>
              </a:ext>
            </a:extLst>
          </p:cNvPr>
          <p:cNvSpPr/>
          <p:nvPr/>
        </p:nvSpPr>
        <p:spPr>
          <a:xfrm>
            <a:off x="2727701" y="1118622"/>
            <a:ext cx="3837122" cy="1414005"/>
          </a:xfrm>
          <a:prstGeom prst="wedgeRoundRectCallout">
            <a:avLst>
              <a:gd name="adj1" fmla="val -61281"/>
              <a:gd name="adj2" fmla="val 564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TCP/UDP port field is 16-bits wide (16 bit </a:t>
            </a:r>
            <a:r>
              <a:rPr lang="en-US" sz="2400" dirty="0" err="1"/>
              <a:t>int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1512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1950849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1956972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1907224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0FF0178-B777-A743-B982-772FDC8309E4}"/>
              </a:ext>
            </a:extLst>
          </p:cNvPr>
          <p:cNvSpPr/>
          <p:nvPr/>
        </p:nvSpPr>
        <p:spPr>
          <a:xfrm>
            <a:off x="3642101" y="3720966"/>
            <a:ext cx="6478292" cy="2213514"/>
          </a:xfrm>
          <a:prstGeom prst="wedgeRoundRectCallout">
            <a:avLst>
              <a:gd name="adj1" fmla="val -69415"/>
              <a:gd name="adj2" fmla="val -30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 in the day, all important apps used low port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IMAP, POP, HTTP, SSH, FTP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rule no longer useful</a:t>
            </a:r>
          </a:p>
        </p:txBody>
      </p:sp>
    </p:spTree>
    <p:extLst>
      <p:ext uri="{BB962C8B-B14F-4D97-AF65-F5344CB8AC3E}">
        <p14:creationId xmlns:p14="http://schemas.microsoft.com/office/powerpoint/2010/main" val="375086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/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Project 1: Implement a semi-trivial protocol</a:t>
            </a:r>
          </a:p>
          <a:p>
            <a:pPr lvl="1"/>
            <a:r>
              <a:rPr lang="en-US" dirty="0"/>
              <a:t>There will be a server set up for you to test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whatever language you want, sockets exist in all of them</a:t>
            </a:r>
          </a:p>
        </p:txBody>
      </p:sp>
    </p:spTree>
    <p:extLst>
      <p:ext uri="{BB962C8B-B14F-4D97-AF65-F5344CB8AC3E}">
        <p14:creationId xmlns:p14="http://schemas.microsoft.com/office/powerpoint/2010/main" val="885134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Does this cause security issues?</a:t>
            </a:r>
          </a:p>
          <a:p>
            <a:r>
              <a:rPr lang="en-US" dirty="0">
                <a:solidFill>
                  <a:schemeClr val="bg1"/>
                </a:solidFill>
              </a:rPr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2269455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Does this cause security issues?</a:t>
            </a:r>
          </a:p>
          <a:p>
            <a:r>
              <a:rPr lang="en-US" dirty="0"/>
              <a:t>“I tried to open a port and got an error”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1673143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Does this cause security issues?</a:t>
            </a:r>
          </a:p>
          <a:p>
            <a:r>
              <a:rPr lang="en-US" dirty="0"/>
              <a:t>“I tried to open a port and got an error”</a:t>
            </a:r>
          </a:p>
          <a:p>
            <a:pPr lvl="1"/>
            <a:r>
              <a:rPr lang="en-US" dirty="0"/>
              <a:t>Port collision: only one app per port per host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1965372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2D6E-6287-5049-9573-23035D28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2F77-10D3-5944-A8BF-27471E81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Basic mechanism for </a:t>
            </a:r>
            <a:r>
              <a:rPr lang="en-US" b="1" dirty="0"/>
              <a:t>multiplexing</a:t>
            </a:r>
            <a:r>
              <a:rPr lang="en-US" dirty="0"/>
              <a:t> applications per host</a:t>
            </a:r>
          </a:p>
          <a:p>
            <a:pPr lvl="1"/>
            <a:r>
              <a:rPr lang="en-US" dirty="0"/>
              <a:t>65,535 ports available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Ports &lt; 1024 are </a:t>
            </a:r>
            <a:r>
              <a:rPr lang="en-US" b="1" dirty="0"/>
              <a:t>reserved</a:t>
            </a:r>
            <a:endParaRPr lang="en-US" dirty="0"/>
          </a:p>
          <a:p>
            <a:pPr lvl="1"/>
            <a:r>
              <a:rPr lang="en-US" dirty="0"/>
              <a:t>Only privileged processes (e.g., superuser) may access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Does this cause security issues?</a:t>
            </a:r>
          </a:p>
          <a:p>
            <a:r>
              <a:rPr lang="en-US" dirty="0"/>
              <a:t>“I tried to open a port and got an error”</a:t>
            </a:r>
          </a:p>
          <a:p>
            <a:pPr lvl="1"/>
            <a:r>
              <a:rPr lang="en-US" dirty="0"/>
              <a:t>Port collision: only one app per port per host</a:t>
            </a:r>
          </a:p>
          <a:p>
            <a:pPr lvl="1"/>
            <a:r>
              <a:rPr lang="en-US" dirty="0"/>
              <a:t>Dangling sockets…</a:t>
            </a:r>
          </a:p>
        </p:txBody>
      </p:sp>
    </p:spTree>
    <p:extLst>
      <p:ext uri="{BB962C8B-B14F-4D97-AF65-F5344CB8AC3E}">
        <p14:creationId xmlns:p14="http://schemas.microsoft.com/office/powerpoint/2010/main" val="3856104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>
                <a:solidFill>
                  <a:schemeClr val="bg1"/>
                </a:solidFill>
              </a:rPr>
              <a:t>OS kernel keeps sockets alive in memory after </a:t>
            </a:r>
            <a:r>
              <a:rPr lang="en-US" i="1" dirty="0">
                <a:solidFill>
                  <a:schemeClr val="bg1"/>
                </a:solidFill>
              </a:rPr>
              <a:t>close()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Usually a one minute timeout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Allowing socket reuse</a:t>
            </a:r>
          </a:p>
        </p:txBody>
      </p:sp>
    </p:spTree>
    <p:extLst>
      <p:ext uri="{BB962C8B-B14F-4D97-AF65-F5344CB8AC3E}">
        <p14:creationId xmlns:p14="http://schemas.microsoft.com/office/powerpoint/2010/main" val="814011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/>
              <a:t>OS kernel keeps sockets alive in memory after </a:t>
            </a:r>
            <a:r>
              <a:rPr lang="en-US" i="1" dirty="0"/>
              <a:t>close()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Usually a one minute timeout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Allowing socket reuse</a:t>
            </a:r>
          </a:p>
        </p:txBody>
      </p:sp>
    </p:spTree>
    <p:extLst>
      <p:ext uri="{BB962C8B-B14F-4D97-AF65-F5344CB8AC3E}">
        <p14:creationId xmlns:p14="http://schemas.microsoft.com/office/powerpoint/2010/main" val="3153062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/>
              <a:t>OS kernel keeps sockets alive in memory after </a:t>
            </a:r>
            <a:r>
              <a:rPr lang="en-US" i="1" dirty="0"/>
              <a:t>close()</a:t>
            </a:r>
          </a:p>
          <a:p>
            <a:pPr lvl="1"/>
            <a:r>
              <a:rPr lang="en-US" dirty="0"/>
              <a:t>Usually a one minute timeout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Allowing socket reuse</a:t>
            </a:r>
          </a:p>
        </p:txBody>
      </p:sp>
    </p:spTree>
    <p:extLst>
      <p:ext uri="{BB962C8B-B14F-4D97-AF65-F5344CB8AC3E}">
        <p14:creationId xmlns:p14="http://schemas.microsoft.com/office/powerpoint/2010/main" val="40311202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/>
              <a:t>OS kernel keeps sockets alive in memory after </a:t>
            </a:r>
            <a:r>
              <a:rPr lang="en-US" i="1" dirty="0"/>
              <a:t>close()</a:t>
            </a:r>
          </a:p>
          <a:p>
            <a:pPr lvl="1"/>
            <a:r>
              <a:rPr lang="en-US" dirty="0"/>
              <a:t>Usually a one minute timeout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Allowing socket reuse</a:t>
            </a:r>
          </a:p>
        </p:txBody>
      </p:sp>
    </p:spTree>
    <p:extLst>
      <p:ext uri="{BB962C8B-B14F-4D97-AF65-F5344CB8AC3E}">
        <p14:creationId xmlns:p14="http://schemas.microsoft.com/office/powerpoint/2010/main" val="536459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/>
              <a:t>OS kernel keeps sockets alive in memory after </a:t>
            </a:r>
            <a:r>
              <a:rPr lang="en-US" i="1" dirty="0"/>
              <a:t>close()</a:t>
            </a:r>
          </a:p>
          <a:p>
            <a:pPr lvl="1"/>
            <a:r>
              <a:rPr lang="en-US" dirty="0"/>
              <a:t>Usually a one minute timeout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>
                <a:solidFill>
                  <a:schemeClr val="bg1"/>
                </a:solidFill>
              </a:rPr>
              <a:t>Allowing socket reuse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5A140-EC34-0144-A819-6928D245D7BB}"/>
              </a:ext>
            </a:extLst>
          </p:cNvPr>
          <p:cNvSpPr/>
          <p:nvPr/>
        </p:nvSpPr>
        <p:spPr>
          <a:xfrm>
            <a:off x="4014061" y="3413717"/>
            <a:ext cx="7842142" cy="2898183"/>
          </a:xfrm>
          <a:prstGeom prst="wedgeRoundRectCallout">
            <a:avLst>
              <a:gd name="adj1" fmla="val -67276"/>
              <a:gd name="adj2" fmla="val -469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Closing a TCP socket is a multi-step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Involves contacting the remote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“Hey, this connection is closing!”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Remote machine must </a:t>
            </a:r>
            <a:r>
              <a:rPr lang="en-US" sz="2800" i="1" dirty="0"/>
              <a:t>acknowledge</a:t>
            </a:r>
            <a:r>
              <a:rPr lang="en-US" sz="2800" dirty="0"/>
              <a:t> the closing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this book keeping takes time</a:t>
            </a:r>
          </a:p>
        </p:txBody>
      </p:sp>
    </p:spTree>
    <p:extLst>
      <p:ext uri="{BB962C8B-B14F-4D97-AF65-F5344CB8AC3E}">
        <p14:creationId xmlns:p14="http://schemas.microsoft.com/office/powerpoint/2010/main" val="2988511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F8D8-0A39-BE42-9CD4-2B9E92CE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C0C6-5500-CD48-A486-1CDEA14F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error: bind fails with “already in use” error</a:t>
            </a:r>
          </a:p>
          <a:p>
            <a:r>
              <a:rPr lang="en-US" dirty="0"/>
              <a:t>OS kernel keeps sockets alive in memory after </a:t>
            </a:r>
            <a:r>
              <a:rPr lang="en-US" i="1" dirty="0"/>
              <a:t>close()</a:t>
            </a:r>
          </a:p>
          <a:p>
            <a:pPr lvl="1"/>
            <a:r>
              <a:rPr lang="en-US" dirty="0"/>
              <a:t>Usually a one minute timeout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Allowing socket reuse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58EBB-D235-B047-A66D-7F9CBAD7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2273"/>
            <a:ext cx="12192000" cy="39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/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Project 1: Implement a semi-trivial protocol</a:t>
            </a:r>
          </a:p>
          <a:p>
            <a:pPr lvl="1"/>
            <a:r>
              <a:rPr lang="en-US" dirty="0"/>
              <a:t>There will be a server set up for you to test from</a:t>
            </a:r>
          </a:p>
          <a:p>
            <a:pPr lvl="1"/>
            <a:r>
              <a:rPr lang="en-US" dirty="0"/>
              <a:t>You can use whatever language you want, sockets exist in all of them</a:t>
            </a:r>
          </a:p>
        </p:txBody>
      </p:sp>
    </p:spTree>
    <p:extLst>
      <p:ext uri="{BB962C8B-B14F-4D97-AF65-F5344CB8AC3E}">
        <p14:creationId xmlns:p14="http://schemas.microsoft.com/office/powerpoint/2010/main" val="2848673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8FC8-89A9-1A47-B6DF-EFEA6F5A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sockaddr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AA8-072E-684C-9728-445FF357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for storing naming information</a:t>
            </a:r>
          </a:p>
          <a:p>
            <a:pPr lvl="1"/>
            <a:r>
              <a:rPr lang="en-US" dirty="0"/>
              <a:t>But, different networks have different naming conventions</a:t>
            </a:r>
          </a:p>
          <a:p>
            <a:pPr lvl="1"/>
            <a:r>
              <a:rPr lang="en-US" dirty="0"/>
              <a:t>Example: IPv4 (32-bit addresses) vs. IPv6 (64-bit addresses)</a:t>
            </a:r>
          </a:p>
          <a:p>
            <a:r>
              <a:rPr lang="en-US" dirty="0"/>
              <a:t>In practice, use more specific structure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18516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8FC8-89A9-1A47-B6DF-EFEA6F5A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sockaddr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AA8-072E-684C-9728-445FF357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for storing naming information</a:t>
            </a:r>
          </a:p>
          <a:p>
            <a:pPr lvl="1"/>
            <a:r>
              <a:rPr lang="en-US" dirty="0"/>
              <a:t>But, different networks have different naming conventions</a:t>
            </a:r>
          </a:p>
          <a:p>
            <a:pPr lvl="1"/>
            <a:r>
              <a:rPr lang="en-US" dirty="0"/>
              <a:t>Example: IPv4 (32-bit addresses) vs. IPv6 (64-bit addresses)</a:t>
            </a:r>
          </a:p>
          <a:p>
            <a:r>
              <a:rPr lang="en-US" dirty="0"/>
              <a:t>In practice, use more specific structure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3DE3A-4230-9444-9297-3268FE1A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467"/>
            <a:ext cx="12192000" cy="55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2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a big deal as long as data stays local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about when hosts communicate over network?</a:t>
            </a:r>
          </a:p>
          <a:p>
            <a:r>
              <a:rPr lang="en-US" dirty="0">
                <a:solidFill>
                  <a:schemeClr val="bg1"/>
                </a:solidFill>
              </a:rPr>
              <a:t>Network byte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Standardized to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292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about when hosts communicate over network?</a:t>
            </a:r>
          </a:p>
          <a:p>
            <a:r>
              <a:rPr lang="en-US" dirty="0">
                <a:solidFill>
                  <a:schemeClr val="bg1"/>
                </a:solidFill>
              </a:rPr>
              <a:t>Network byte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Standardized to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90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>
                <a:solidFill>
                  <a:schemeClr val="bg1"/>
                </a:solidFill>
              </a:rPr>
              <a:t>Network byte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Standardized to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4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Standardized to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84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24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/>
              <a:t>Be careful: x86 is Little Endian!!!</a:t>
            </a:r>
          </a:p>
          <a:p>
            <a:r>
              <a:rPr lang="en-US" dirty="0">
                <a:solidFill>
                  <a:schemeClr val="bg1"/>
                </a:solidFill>
              </a:rPr>
              <a:t>Functions for converting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dirty="0">
                <a:solidFill>
                  <a:schemeClr val="bg1"/>
                </a:solidFill>
              </a:rPr>
              <a:t>ost order to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81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/>
              <a:t>Be careful: x86 is Little Endian!!!</a:t>
            </a:r>
          </a:p>
          <a:p>
            <a:r>
              <a:rPr lang="en-US" dirty="0"/>
              <a:t>Functions for converting </a:t>
            </a:r>
            <a:r>
              <a:rPr lang="en-US" b="1" dirty="0"/>
              <a:t>h</a:t>
            </a:r>
            <a:r>
              <a:rPr lang="en-US" dirty="0"/>
              <a:t>ost order to </a:t>
            </a:r>
            <a:r>
              <a:rPr lang="en-US" b="1" dirty="0"/>
              <a:t>n</a:t>
            </a:r>
            <a:r>
              <a:rPr lang="en-US" dirty="0"/>
              <a:t>etwork order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to n 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83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/>
              <a:t>Be careful: x86 is Little Endian!!!</a:t>
            </a:r>
          </a:p>
          <a:p>
            <a:r>
              <a:rPr lang="en-US" dirty="0"/>
              <a:t>Functions for converting </a:t>
            </a:r>
            <a:r>
              <a:rPr lang="en-US" b="1" dirty="0"/>
              <a:t>h</a:t>
            </a:r>
            <a:r>
              <a:rPr lang="en-US" dirty="0"/>
              <a:t>ost order to </a:t>
            </a:r>
            <a:r>
              <a:rPr lang="en-US" b="1" dirty="0"/>
              <a:t>n</a:t>
            </a:r>
            <a:r>
              <a:rPr lang="en-US" dirty="0"/>
              <a:t>etwork order</a:t>
            </a:r>
          </a:p>
          <a:p>
            <a:pPr lvl="1"/>
            <a:r>
              <a:rPr lang="en-US" dirty="0"/>
              <a:t>h to n s </a:t>
            </a:r>
            <a:r>
              <a:rPr lang="en-US" dirty="0"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3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019-C33A-1541-A8E3-3AE0F6E5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C21D-ECFB-584E-B12D-1E7497DA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Familiarize yourself with socket programming</a:t>
            </a:r>
          </a:p>
          <a:p>
            <a:pPr lvl="1"/>
            <a:r>
              <a:rPr lang="en-US" dirty="0"/>
              <a:t>Why are we presenting C sockets?</a:t>
            </a:r>
          </a:p>
          <a:p>
            <a:pPr lvl="1"/>
            <a:r>
              <a:rPr lang="en-US" dirty="0"/>
              <a:t>Because C sockets are the de-facto standard for network APIs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Project 1: Implement a semi-trivial protocol</a:t>
            </a:r>
          </a:p>
          <a:p>
            <a:pPr lvl="1"/>
            <a:r>
              <a:rPr lang="en-US" dirty="0"/>
              <a:t>There will be a server set up for you to test from</a:t>
            </a:r>
          </a:p>
          <a:p>
            <a:pPr lvl="1"/>
            <a:r>
              <a:rPr lang="en-US" dirty="0"/>
              <a:t>You can use whatever language you want, sockets exist in all of them</a:t>
            </a:r>
          </a:p>
        </p:txBody>
      </p:sp>
    </p:spTree>
    <p:extLst>
      <p:ext uri="{BB962C8B-B14F-4D97-AF65-F5344CB8AC3E}">
        <p14:creationId xmlns:p14="http://schemas.microsoft.com/office/powerpoint/2010/main" val="2361772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/>
              <a:t>Be careful: x86 is Little Endian!!!</a:t>
            </a:r>
          </a:p>
          <a:p>
            <a:r>
              <a:rPr lang="en-US" dirty="0"/>
              <a:t>Functions for converting </a:t>
            </a:r>
            <a:r>
              <a:rPr lang="en-US" b="1" dirty="0"/>
              <a:t>h</a:t>
            </a:r>
            <a:r>
              <a:rPr lang="en-US" dirty="0"/>
              <a:t>ost order to </a:t>
            </a:r>
            <a:r>
              <a:rPr lang="en-US" b="1" dirty="0"/>
              <a:t>n</a:t>
            </a:r>
            <a:r>
              <a:rPr lang="en-US" dirty="0"/>
              <a:t>etwork order</a:t>
            </a:r>
          </a:p>
          <a:p>
            <a:pPr lvl="1"/>
            <a:r>
              <a:rPr lang="en-US" dirty="0"/>
              <a:t>h to n s </a:t>
            </a:r>
            <a:r>
              <a:rPr lang="en-US" dirty="0"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n to h *  the opposite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00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72D-0493-FF45-86D5-D7B3222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htons</a:t>
            </a:r>
            <a:r>
              <a:rPr lang="en-US" dirty="0"/>
              <a:t>(), </a:t>
            </a:r>
            <a:r>
              <a:rPr lang="en-US" dirty="0" err="1"/>
              <a:t>htonl</a:t>
            </a:r>
            <a:r>
              <a:rPr lang="en-US" dirty="0"/>
              <a:t>(), </a:t>
            </a:r>
            <a:r>
              <a:rPr lang="en-US" dirty="0" err="1"/>
              <a:t>ntohs</a:t>
            </a:r>
            <a:r>
              <a:rPr lang="en-US" dirty="0"/>
              <a:t>(), </a:t>
            </a:r>
            <a:r>
              <a:rPr lang="en-US" dirty="0" err="1"/>
              <a:t>ntohl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5BE-512D-4445-AED5-3CE9B231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Little Endian vs Big Endian</a:t>
            </a:r>
          </a:p>
          <a:p>
            <a:pPr lvl="1"/>
            <a:r>
              <a:rPr lang="en-US" dirty="0"/>
              <a:t>Not a big deal as long as data stays local</a:t>
            </a:r>
          </a:p>
          <a:p>
            <a:pPr lvl="1"/>
            <a:r>
              <a:rPr lang="en-US" dirty="0"/>
              <a:t>What about when hosts communicate over network?</a:t>
            </a:r>
          </a:p>
          <a:p>
            <a:r>
              <a:rPr lang="en-US" dirty="0"/>
              <a:t>Network byte order</a:t>
            </a:r>
          </a:p>
          <a:p>
            <a:pPr lvl="1"/>
            <a:r>
              <a:rPr lang="en-US" dirty="0"/>
              <a:t>Standardized to Big Endian</a:t>
            </a:r>
          </a:p>
          <a:p>
            <a:pPr lvl="1"/>
            <a:r>
              <a:rPr lang="en-US" dirty="0"/>
              <a:t>Be careful: x86 is Little Endian!!!</a:t>
            </a:r>
          </a:p>
          <a:p>
            <a:r>
              <a:rPr lang="en-US" dirty="0"/>
              <a:t>Functions for converting </a:t>
            </a:r>
            <a:r>
              <a:rPr lang="en-US" b="1" dirty="0"/>
              <a:t>h</a:t>
            </a:r>
            <a:r>
              <a:rPr lang="en-US" dirty="0"/>
              <a:t>ost order to </a:t>
            </a:r>
            <a:r>
              <a:rPr lang="en-US" b="1" dirty="0"/>
              <a:t>n</a:t>
            </a:r>
            <a:r>
              <a:rPr lang="en-US" dirty="0"/>
              <a:t>etwork order</a:t>
            </a:r>
          </a:p>
          <a:p>
            <a:pPr lvl="1"/>
            <a:r>
              <a:rPr lang="en-US" dirty="0"/>
              <a:t>h to n s </a:t>
            </a:r>
            <a:r>
              <a:rPr lang="en-US" dirty="0">
                <a:sym typeface="Wingdings" pitchFamily="2" charset="2"/>
              </a:rPr>
              <a:t> host to network short (16 bits)</a:t>
            </a:r>
          </a:p>
          <a:p>
            <a:pPr lvl="1"/>
            <a:r>
              <a:rPr lang="en-US" dirty="0">
                <a:sym typeface="Wingdings" pitchFamily="2" charset="2"/>
              </a:rPr>
              <a:t>h to n l  host to network long (32 bits)</a:t>
            </a:r>
          </a:p>
          <a:p>
            <a:pPr lvl="1"/>
            <a:r>
              <a:rPr lang="en-US" dirty="0">
                <a:sym typeface="Wingdings" pitchFamily="2" charset="2"/>
              </a:rPr>
              <a:t>n to h *  the opposite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7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</a:t>
            </a:r>
            <a:r>
              <a:rPr lang="en-US" dirty="0">
                <a:solidFill>
                  <a:schemeClr val="bg1"/>
                </a:solidFill>
              </a:rPr>
              <a:t> port = </a:t>
            </a:r>
            <a:r>
              <a:rPr lang="en-US" dirty="0" err="1">
                <a:solidFill>
                  <a:schemeClr val="bg1"/>
                </a:solidFill>
              </a:rPr>
              <a:t>htons</a:t>
            </a:r>
            <a:r>
              <a:rPr lang="en-US" dirty="0">
                <a:solidFill>
                  <a:schemeClr val="bg1"/>
                </a:solidFill>
              </a:rPr>
              <a:t>(0);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Chooses a free port at random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rarely the behavior you want!!!</a:t>
            </a:r>
          </a:p>
          <a:p>
            <a:r>
              <a:rPr lang="en-US" dirty="0">
                <a:solidFill>
                  <a:schemeClr val="bg1"/>
                </a:solidFill>
              </a:rPr>
              <a:t>If you don’t care about the IP address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my_addr.sin_addr.s_addr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htonl</a:t>
            </a:r>
            <a:r>
              <a:rPr lang="en-US" dirty="0">
                <a:solidFill>
                  <a:schemeClr val="bg1"/>
                </a:solidFill>
              </a:rPr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19465145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Chooses a free port at random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rarely the behavior you want!!!</a:t>
            </a:r>
          </a:p>
          <a:p>
            <a:r>
              <a:rPr lang="en-US" dirty="0">
                <a:solidFill>
                  <a:schemeClr val="bg1"/>
                </a:solidFill>
              </a:rPr>
              <a:t>If you don’t care about the IP address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my_addr.sin_addr.s_addr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htonl</a:t>
            </a:r>
            <a:r>
              <a:rPr lang="en-US" dirty="0">
                <a:solidFill>
                  <a:schemeClr val="bg1"/>
                </a:solidFill>
              </a:rPr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1263070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rarely the behavior you want!!!</a:t>
            </a:r>
          </a:p>
          <a:p>
            <a:r>
              <a:rPr lang="en-US" dirty="0">
                <a:solidFill>
                  <a:schemeClr val="bg1"/>
                </a:solidFill>
              </a:rPr>
              <a:t>If you don’t care about the IP address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my_addr.sin_addr.s_addr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htonl</a:t>
            </a:r>
            <a:r>
              <a:rPr lang="en-US" dirty="0">
                <a:solidFill>
                  <a:schemeClr val="bg1"/>
                </a:solidFill>
              </a:rPr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2992326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>
                <a:solidFill>
                  <a:schemeClr val="bg1"/>
                </a:solidFill>
              </a:rPr>
              <a:t>If you don’t care about the IP address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my_addr.sin_addr.s_addr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htonl</a:t>
            </a:r>
            <a:r>
              <a:rPr lang="en-US" dirty="0">
                <a:solidFill>
                  <a:schemeClr val="bg1"/>
                </a:solidFill>
              </a:rPr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3637493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my_addr.sin_addr.s_addr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htonl</a:t>
            </a:r>
            <a:r>
              <a:rPr lang="en-US" dirty="0">
                <a:solidFill>
                  <a:schemeClr val="bg1"/>
                </a:solidFill>
              </a:rPr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2826622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886371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/>
              <a:t>INADDR_ANY == 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2779934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/>
              <a:t>INADDR_ANY == 0</a:t>
            </a:r>
          </a:p>
          <a:p>
            <a:pPr lvl="1"/>
            <a:r>
              <a:rPr lang="en-US" dirty="0"/>
              <a:t>Meaning: don’t bind to a specific IP address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Traffic on </a:t>
            </a:r>
            <a:r>
              <a:rPr lang="en-US" b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398939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276C-F4D3-1448-A1EC-F248D501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D3EA-7F80-3E47-BDA2-53EA8C77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 API since 1983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Berkeley Sockets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BSD Sockets (debuted with BSD 4.2)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Unix Sockets (originally included with AT&amp;T Unix)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Posix</a:t>
            </a:r>
            <a:r>
              <a:rPr lang="en-US" dirty="0">
                <a:solidFill>
                  <a:schemeClr val="bg1"/>
                </a:solidFill>
              </a:rPr>
              <a:t> Sockets (slight modification of Unix sockets)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Original interface of TCP/IP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other socket APIs based on C sockets!</a:t>
            </a:r>
          </a:p>
        </p:txBody>
      </p:sp>
    </p:spTree>
    <p:extLst>
      <p:ext uri="{BB962C8B-B14F-4D97-AF65-F5344CB8AC3E}">
        <p14:creationId xmlns:p14="http://schemas.microsoft.com/office/powerpoint/2010/main" val="4297121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/>
              <a:t>INADDR_ANY == 0</a:t>
            </a:r>
          </a:p>
          <a:p>
            <a:pPr lvl="1"/>
            <a:r>
              <a:rPr lang="en-US" dirty="0"/>
              <a:t>Meaning: don’t bind to a specific IP address</a:t>
            </a:r>
          </a:p>
          <a:p>
            <a:pPr lvl="1"/>
            <a:r>
              <a:rPr lang="en-US" dirty="0"/>
              <a:t>Traffic on </a:t>
            </a:r>
            <a:r>
              <a:rPr lang="en-US" b="1" dirty="0"/>
              <a:t>any</a:t>
            </a:r>
            <a:r>
              <a:rPr lang="en-US" dirty="0"/>
              <a:t> interface will reach the server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37299509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/>
              <a:t>INADDR_ANY == 0</a:t>
            </a:r>
          </a:p>
          <a:p>
            <a:pPr lvl="1"/>
            <a:r>
              <a:rPr lang="en-US" dirty="0"/>
              <a:t>Meaning: don’t bind to a specific IP address</a:t>
            </a:r>
          </a:p>
          <a:p>
            <a:pPr lvl="1"/>
            <a:r>
              <a:rPr lang="en-US" dirty="0"/>
              <a:t>Traffic on </a:t>
            </a:r>
            <a:r>
              <a:rPr lang="en-US" b="1" dirty="0"/>
              <a:t>any</a:t>
            </a:r>
            <a:r>
              <a:rPr lang="en-US" dirty="0"/>
              <a:t> interface will reach the server</a:t>
            </a:r>
          </a:p>
          <a:p>
            <a:pPr lvl="2"/>
            <a:r>
              <a:rPr lang="en-US" dirty="0"/>
              <a:t>Assuming it’s the right port!</a:t>
            </a:r>
          </a:p>
          <a:p>
            <a:r>
              <a:rPr lang="en-US" dirty="0">
                <a:solidFill>
                  <a:schemeClr val="bg1"/>
                </a:solidFill>
              </a:rPr>
              <a:t>This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  <a:r>
              <a:rPr lang="en-US" dirty="0">
                <a:solidFill>
                  <a:schemeClr val="bg1"/>
                </a:solidFill>
              </a:rPr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2535729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B655-22B2-7A48-9A63-1654454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4C1-2F8D-D741-823A-CF9E0E17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you don’t care about the port</a:t>
            </a:r>
          </a:p>
          <a:p>
            <a:pPr lvl="1"/>
            <a:r>
              <a:rPr lang="en-US" dirty="0" err="1"/>
              <a:t>my_addr.sin</a:t>
            </a:r>
            <a:r>
              <a:rPr lang="en-US" dirty="0"/>
              <a:t> port = </a:t>
            </a:r>
            <a:r>
              <a:rPr lang="en-US" dirty="0" err="1"/>
              <a:t>htons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Chooses a free port at random</a:t>
            </a:r>
          </a:p>
          <a:p>
            <a:pPr lvl="1"/>
            <a:r>
              <a:rPr lang="en-US" dirty="0"/>
              <a:t>This is rarely the behavior you want!!!</a:t>
            </a:r>
          </a:p>
          <a:p>
            <a:r>
              <a:rPr lang="en-US" dirty="0"/>
              <a:t>If you don’t care about the IP address</a:t>
            </a:r>
          </a:p>
          <a:p>
            <a:pPr lvl="1"/>
            <a:r>
              <a:rPr lang="en-US" dirty="0" err="1"/>
              <a:t>my_addr.sin_addr.s_addr</a:t>
            </a:r>
            <a:r>
              <a:rPr lang="en-US" dirty="0"/>
              <a:t> = </a:t>
            </a:r>
            <a:r>
              <a:rPr lang="en-US" dirty="0" err="1"/>
              <a:t>htonl</a:t>
            </a:r>
            <a:r>
              <a:rPr lang="en-US" dirty="0"/>
              <a:t>(INADDR_ANY);</a:t>
            </a:r>
          </a:p>
          <a:p>
            <a:pPr lvl="1"/>
            <a:r>
              <a:rPr lang="en-US" dirty="0"/>
              <a:t>INADDR_ANY == 0</a:t>
            </a:r>
          </a:p>
          <a:p>
            <a:pPr lvl="1"/>
            <a:r>
              <a:rPr lang="en-US" dirty="0"/>
              <a:t>Meaning: don’t bind to a specific IP address</a:t>
            </a:r>
          </a:p>
          <a:p>
            <a:pPr lvl="1"/>
            <a:r>
              <a:rPr lang="en-US" dirty="0"/>
              <a:t>Traffic on </a:t>
            </a:r>
            <a:r>
              <a:rPr lang="en-US" b="1" dirty="0"/>
              <a:t>any</a:t>
            </a:r>
            <a:r>
              <a:rPr lang="en-US" dirty="0"/>
              <a:t> interface will reach the server</a:t>
            </a:r>
          </a:p>
          <a:p>
            <a:pPr lvl="2"/>
            <a:r>
              <a:rPr lang="en-US" dirty="0"/>
              <a:t>Assuming it’s the right port!</a:t>
            </a:r>
          </a:p>
          <a:p>
            <a:r>
              <a:rPr lang="en-US" dirty="0"/>
              <a:t>This </a:t>
            </a:r>
            <a:r>
              <a:rPr lang="en-US" b="1" dirty="0"/>
              <a:t>is</a:t>
            </a:r>
            <a:r>
              <a:rPr lang="en-US" dirty="0"/>
              <a:t> usually the behavior you want! </a:t>
            </a:r>
          </a:p>
        </p:txBody>
      </p:sp>
    </p:spTree>
    <p:extLst>
      <p:ext uri="{BB962C8B-B14F-4D97-AF65-F5344CB8AC3E}">
        <p14:creationId xmlns:p14="http://schemas.microsoft.com/office/powerpoint/2010/main" val="781537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Used on the server side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Wait around for a client to </a:t>
            </a:r>
            <a:r>
              <a:rPr lang="en-US" i="1" dirty="0">
                <a:solidFill>
                  <a:schemeClr val="bg1"/>
                </a:solidFill>
              </a:rPr>
              <a:t>connect()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socket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backlog</a:t>
            </a:r>
            <a:r>
              <a:rPr lang="en-US" dirty="0">
                <a:solidFill>
                  <a:schemeClr val="bg1"/>
                </a:solidFill>
              </a:rPr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2366940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Wait around for a client to </a:t>
            </a:r>
            <a:r>
              <a:rPr lang="en-US" i="1" dirty="0">
                <a:solidFill>
                  <a:schemeClr val="bg1"/>
                </a:solidFill>
              </a:rPr>
              <a:t>connect()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socket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backlog</a:t>
            </a:r>
            <a:r>
              <a:rPr lang="en-US" dirty="0">
                <a:solidFill>
                  <a:schemeClr val="bg1"/>
                </a:solidFill>
              </a:rPr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2921620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socket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backlog</a:t>
            </a:r>
            <a:r>
              <a:rPr lang="en-US" dirty="0">
                <a:solidFill>
                  <a:schemeClr val="bg1"/>
                </a:solidFill>
              </a:rPr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224287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sockfd</a:t>
            </a:r>
            <a:r>
              <a:rPr lang="en-US" dirty="0">
                <a:solidFill>
                  <a:schemeClr val="bg1"/>
                </a:solidFill>
              </a:rPr>
              <a:t>: the socket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backlog</a:t>
            </a:r>
            <a:r>
              <a:rPr lang="en-US" dirty="0">
                <a:solidFill>
                  <a:schemeClr val="bg1"/>
                </a:solidFill>
              </a:rPr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33566368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socket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backlog</a:t>
            </a:r>
            <a:r>
              <a:rPr lang="en-US" dirty="0">
                <a:solidFill>
                  <a:schemeClr val="bg1"/>
                </a:solidFill>
              </a:rPr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2229588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socket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backlog</a:t>
            </a:r>
            <a:r>
              <a:rPr lang="en-US" dirty="0"/>
              <a:t>: length of the pending connection queue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connections wait around until you </a:t>
            </a:r>
            <a:r>
              <a:rPr lang="en-US" i="1" dirty="0">
                <a:solidFill>
                  <a:schemeClr val="bg1"/>
                </a:solidFill>
              </a:rPr>
              <a:t>accept() </a:t>
            </a:r>
            <a:r>
              <a:rPr lang="en-US" dirty="0">
                <a:solidFill>
                  <a:schemeClr val="bg1"/>
                </a:solidFill>
              </a:rPr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13724470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5677-B919-064A-AD26-0D488D8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listen(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874E-8034-6240-945B-F137C88F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Put a socket into </a:t>
            </a:r>
            <a:r>
              <a:rPr lang="en-US" i="1" dirty="0"/>
              <a:t>listen mode</a:t>
            </a:r>
            <a:endParaRPr lang="en-US" dirty="0"/>
          </a:p>
          <a:p>
            <a:pPr lvl="1"/>
            <a:r>
              <a:rPr lang="en-US" dirty="0"/>
              <a:t>Used on the server side</a:t>
            </a:r>
          </a:p>
          <a:p>
            <a:pPr lvl="1"/>
            <a:r>
              <a:rPr lang="en-US" dirty="0"/>
              <a:t>Wait around for a client to </a:t>
            </a:r>
            <a:r>
              <a:rPr lang="en-US" i="1" dirty="0"/>
              <a:t>connect()</a:t>
            </a:r>
            <a:endParaRPr lang="en-US" dirty="0"/>
          </a:p>
          <a:p>
            <a:r>
              <a:rPr lang="en-US" dirty="0"/>
              <a:t>Parameters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 err="1"/>
              <a:t>sockfd</a:t>
            </a:r>
            <a:r>
              <a:rPr lang="en-US" dirty="0"/>
              <a:t>: the socket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i="1" dirty="0"/>
              <a:t>backlog</a:t>
            </a:r>
            <a:r>
              <a:rPr lang="en-US" dirty="0"/>
              <a:t>: length of the pending connection queue</a:t>
            </a:r>
          </a:p>
          <a:p>
            <a:pPr lvl="2"/>
            <a:r>
              <a:rPr lang="en-US" dirty="0"/>
              <a:t>New connections wait around until you </a:t>
            </a:r>
            <a:r>
              <a:rPr lang="en-US" i="1" dirty="0"/>
              <a:t>accept() </a:t>
            </a:r>
            <a:r>
              <a:rPr lang="en-US" dirty="0"/>
              <a:t>them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Just set this to a semi-large number, e.g., 1,000</a:t>
            </a:r>
          </a:p>
          <a:p>
            <a:r>
              <a:rPr lang="en-US" dirty="0">
                <a:solidFill>
                  <a:schemeClr val="bg1"/>
                </a:solidFill>
              </a:rPr>
              <a:t>Return: 0 on success, -1 on error</a:t>
            </a:r>
          </a:p>
        </p:txBody>
      </p:sp>
    </p:spTree>
    <p:extLst>
      <p:ext uri="{BB962C8B-B14F-4D97-AF65-F5344CB8AC3E}">
        <p14:creationId xmlns:p14="http://schemas.microsoft.com/office/powerpoint/2010/main" val="13410173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282</TotalTime>
  <Words>10273</Words>
  <Application>Microsoft Macintosh PowerPoint</Application>
  <PresentationFormat>Widescreen</PresentationFormat>
  <Paragraphs>1434</Paragraphs>
  <Slides>140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等线</vt:lpstr>
      <vt:lpstr>Arial</vt:lpstr>
      <vt:lpstr>Calibri</vt:lpstr>
      <vt:lpstr>Gill Sans MT</vt:lpstr>
      <vt:lpstr>Wingdings</vt:lpstr>
      <vt:lpstr>Gallery</vt:lpstr>
      <vt:lpstr>CS 334 / CS 534 Networking</vt:lpstr>
      <vt:lpstr>Socket Programming</vt:lpstr>
      <vt:lpstr>Socket Programming</vt:lpstr>
      <vt:lpstr>Socket Programming</vt:lpstr>
      <vt:lpstr>Socket Programming</vt:lpstr>
      <vt:lpstr>Socket Programming</vt:lpstr>
      <vt:lpstr>Socket Programming</vt:lpstr>
      <vt:lpstr>Socket Programming</vt:lpstr>
      <vt:lpstr>C Sockets</vt:lpstr>
      <vt:lpstr>C Sockets</vt:lpstr>
      <vt:lpstr>C Sockets</vt:lpstr>
      <vt:lpstr>C Sockets</vt:lpstr>
      <vt:lpstr>C Sockets</vt:lpstr>
      <vt:lpstr>C Sockets</vt:lpstr>
      <vt:lpstr>C Sockets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Client and Servers</vt:lpstr>
      <vt:lpstr>Key Differences</vt:lpstr>
      <vt:lpstr>Similarities</vt:lpstr>
      <vt:lpstr>Sockets</vt:lpstr>
      <vt:lpstr>C Socket API Overview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socket(int, int,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int bind(int, struct sockaddr *, int)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Port Numbers</vt:lpstr>
      <vt:lpstr>Dangling Sockets</vt:lpstr>
      <vt:lpstr>Dangling Sockets</vt:lpstr>
      <vt:lpstr>Dangling Sockets</vt:lpstr>
      <vt:lpstr>Dangling Sockets</vt:lpstr>
      <vt:lpstr>Dangling Sockets</vt:lpstr>
      <vt:lpstr>Dangling Sockets</vt:lpstr>
      <vt:lpstr>struct sockaddr</vt:lpstr>
      <vt:lpstr>struct sockaddr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htons(), htonl(), ntohs(), ntohl()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Binding Shortcuts</vt:lpstr>
      <vt:lpstr>int listen(int, int)</vt:lpstr>
      <vt:lpstr>int listen(int, int)</vt:lpstr>
      <vt:lpstr>int listen(int, int)</vt:lpstr>
      <vt:lpstr>int listen(int, int)</vt:lpstr>
      <vt:lpstr>int listen(int, int)</vt:lpstr>
      <vt:lpstr>int listen(int, int)</vt:lpstr>
      <vt:lpstr>int listen(int, int)</vt:lpstr>
      <vt:lpstr>int listen(int, int)</vt:lpstr>
      <vt:lpstr>int listen(int, int)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int accept(int, void *, int *)</vt:lpstr>
      <vt:lpstr>close(int sockfd)</vt:lpstr>
      <vt:lpstr>close(int sockfd)</vt:lpstr>
      <vt:lpstr>close(int sockfd)</vt:lpstr>
      <vt:lpstr>close(int sockfd)</vt:lpstr>
      <vt:lpstr>close(int sockfd)</vt:lpstr>
      <vt:lpstr>close(int sockfd)</vt:lpstr>
      <vt:lpstr>close(int sockfd)</vt:lpstr>
      <vt:lpstr>close(int sockfd)</vt:lpstr>
      <vt:lpstr>close(int sockfd)</vt:lpstr>
      <vt:lpstr>struct * gethostbyname(char *)</vt:lpstr>
      <vt:lpstr>struct * gethostbyname(char *)</vt:lpstr>
      <vt:lpstr>struct * gethostbyname(char *)</vt:lpstr>
      <vt:lpstr>struct * gethostbyname(char *)</vt:lpstr>
      <vt:lpstr>struct * gethostbyname(char *)</vt:lpstr>
      <vt:lpstr>struct * gethostbyname(char *)</vt:lpstr>
      <vt:lpstr>struct * gethostbyname(char *)</vt:lpstr>
      <vt:lpstr>int connect(int, struct sockaddr * int)</vt:lpstr>
      <vt:lpstr>int connect(int, struct sockaddr * int)</vt:lpstr>
      <vt:lpstr>int connect(int, struct sockaddr * int)</vt:lpstr>
      <vt:lpstr>int connect(int, struct sockaddr * int)</vt:lpstr>
      <vt:lpstr>int connect(int, struct sockaddr * int)</vt:lpstr>
      <vt:lpstr>int connect(int, struct sockaddr * int)</vt:lpstr>
      <vt:lpstr>int connect(int, struct sockaddr * int)</vt:lpstr>
      <vt:lpstr>int connect(int, struct sockaddr * int)</vt:lpstr>
      <vt:lpstr>write() and send()</vt:lpstr>
      <vt:lpstr>read() and recv()</vt:lpstr>
      <vt:lpstr>More resources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</dc:title>
  <dc:creator>Blackburn, Jeremy H</dc:creator>
  <cp:lastModifiedBy>Yan, Da</cp:lastModifiedBy>
  <cp:revision>49</cp:revision>
  <dcterms:created xsi:type="dcterms:W3CDTF">2018-08-28T11:44:01Z</dcterms:created>
  <dcterms:modified xsi:type="dcterms:W3CDTF">2021-02-05T21:23:57Z</dcterms:modified>
</cp:coreProperties>
</file>